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454" r:id="rId2"/>
    <p:sldId id="258" r:id="rId3"/>
    <p:sldId id="257" r:id="rId4"/>
    <p:sldId id="259" r:id="rId5"/>
    <p:sldId id="811" r:id="rId6"/>
    <p:sldId id="260" r:id="rId7"/>
    <p:sldId id="261" r:id="rId8"/>
    <p:sldId id="262" r:id="rId9"/>
    <p:sldId id="264" r:id="rId10"/>
    <p:sldId id="265" r:id="rId11"/>
    <p:sldId id="313" r:id="rId12"/>
    <p:sldId id="812" r:id="rId13"/>
    <p:sldId id="813" r:id="rId14"/>
    <p:sldId id="81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181C"/>
    <a:srgbClr val="B4282F"/>
    <a:srgbClr val="DD72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3" autoAdjust="0"/>
    <p:restoredTop sz="93086" autoAdjust="0"/>
  </p:normalViewPr>
  <p:slideViewPr>
    <p:cSldViewPr snapToGrid="0">
      <p:cViewPr varScale="1">
        <p:scale>
          <a:sx n="156" d="100"/>
          <a:sy n="156" d="100"/>
        </p:scale>
        <p:origin x="720"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AA81BE-E958-4D05-AC9D-BF9E19514F7E}" type="datetimeFigureOut">
              <a:rPr lang="en-US" smtClean="0"/>
              <a:t>9/9/2025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BF79DB-8294-4477-967D-9D57AE0276C0}" type="slidenum">
              <a:rPr lang="en-US" smtClean="0"/>
              <a:t>‹#›</a:t>
            </a:fld>
            <a:endParaRPr lang="en-US"/>
          </a:p>
        </p:txBody>
      </p:sp>
    </p:spTree>
    <p:extLst>
      <p:ext uri="{BB962C8B-B14F-4D97-AF65-F5344CB8AC3E}">
        <p14:creationId xmlns:p14="http://schemas.microsoft.com/office/powerpoint/2010/main" val="246536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BF79DB-8294-4477-967D-9D57AE0276C0}" type="slidenum">
              <a:rPr lang="en-US" smtClean="0"/>
              <a:t>10</a:t>
            </a:fld>
            <a:endParaRPr lang="en-US"/>
          </a:p>
        </p:txBody>
      </p:sp>
    </p:spTree>
    <p:extLst>
      <p:ext uri="{BB962C8B-B14F-4D97-AF65-F5344CB8AC3E}">
        <p14:creationId xmlns:p14="http://schemas.microsoft.com/office/powerpoint/2010/main" val="3708923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339E9-8E98-90A3-3F7B-4570AC8B61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470F75-D54A-1149-1922-04772782D1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28638-8B06-9A9E-CCFE-1F5F6D5C735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2920DE3-720F-DBB0-72E8-806F38570598}"/>
              </a:ext>
            </a:extLst>
          </p:cNvPr>
          <p:cNvSpPr>
            <a:spLocks noGrp="1"/>
          </p:cNvSpPr>
          <p:nvPr>
            <p:ph type="sldNum" sz="quarter" idx="5"/>
          </p:nvPr>
        </p:nvSpPr>
        <p:spPr/>
        <p:txBody>
          <a:bodyPr/>
          <a:lstStyle/>
          <a:p>
            <a:fld id="{4EA86E23-BFD6-4386-B309-E082F2BCA032}" type="slidenum">
              <a:rPr lang="en-AU" smtClean="0"/>
              <a:t>12</a:t>
            </a:fld>
            <a:endParaRPr lang="en-AU"/>
          </a:p>
        </p:txBody>
      </p:sp>
    </p:spTree>
    <p:extLst>
      <p:ext uri="{BB962C8B-B14F-4D97-AF65-F5344CB8AC3E}">
        <p14:creationId xmlns:p14="http://schemas.microsoft.com/office/powerpoint/2010/main" val="2156712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D68B0-A604-6CC5-9DB3-5F72602D68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9842C-116C-A57F-66C2-707309296F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36CD10-2023-CAC3-72D5-19B0B1366AF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029EAC8-FE47-F40E-69CE-7E74034AA839}"/>
              </a:ext>
            </a:extLst>
          </p:cNvPr>
          <p:cNvSpPr>
            <a:spLocks noGrp="1"/>
          </p:cNvSpPr>
          <p:nvPr>
            <p:ph type="sldNum" sz="quarter" idx="5"/>
          </p:nvPr>
        </p:nvSpPr>
        <p:spPr/>
        <p:txBody>
          <a:bodyPr/>
          <a:lstStyle/>
          <a:p>
            <a:fld id="{4EA86E23-BFD6-4386-B309-E082F2BCA032}" type="slidenum">
              <a:rPr lang="en-AU" smtClean="0"/>
              <a:t>13</a:t>
            </a:fld>
            <a:endParaRPr lang="en-AU"/>
          </a:p>
        </p:txBody>
      </p:sp>
    </p:spTree>
    <p:extLst>
      <p:ext uri="{BB962C8B-B14F-4D97-AF65-F5344CB8AC3E}">
        <p14:creationId xmlns:p14="http://schemas.microsoft.com/office/powerpoint/2010/main" val="2781162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1A30-802C-4FEC-A402-2D63C9A7C9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DE495F-933D-4905-A5F0-198B3AD2AF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45993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AE764-5C9A-4B15-BA98-E6805B209218}"/>
              </a:ext>
            </a:extLst>
          </p:cNvPr>
          <p:cNvSpPr>
            <a:spLocks noGrp="1"/>
          </p:cNvSpPr>
          <p:nvPr>
            <p:ph type="title"/>
          </p:nvPr>
        </p:nvSpPr>
        <p:spPr/>
        <p:txBody>
          <a:bodyPr>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4B273B8-AED2-486D-ABAA-8811C266DAF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4112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23B7D-91FC-4E49-BFEF-24454217C5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64D219-97F8-4133-8A09-029C91F872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04494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0422-9691-4E50-A6AE-9E8C8A4F38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8CEF1-43F5-4187-BC50-70CD2C9A4FCD}"/>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7C7278D-2B19-46E2-9CC9-66061635100D}"/>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337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D952E8-DF39-4D58-BFF6-56E2CCA28201}"/>
              </a:ext>
            </a:extLst>
          </p:cNvPr>
          <p:cNvSpPr>
            <a:spLocks noGrp="1"/>
          </p:cNvSpPr>
          <p:nvPr>
            <p:ph type="dt" sz="half" idx="10"/>
          </p:nvPr>
        </p:nvSpPr>
        <p:spPr>
          <a:xfrm>
            <a:off x="838200" y="6356350"/>
            <a:ext cx="2743200" cy="365125"/>
          </a:xfrm>
          <a:prstGeom prst="rect">
            <a:avLst/>
          </a:prstGeom>
        </p:spPr>
        <p:txBody>
          <a:bodyPr/>
          <a:lstStyle/>
          <a:p>
            <a:fld id="{BCE1AF33-9AB0-4C76-9F1C-8B3C2A1E817B}" type="datetimeFigureOut">
              <a:rPr lang="en-US" smtClean="0"/>
              <a:t>9/9/2025</a:t>
            </a:fld>
            <a:endParaRPr lang="en-US"/>
          </a:p>
        </p:txBody>
      </p:sp>
      <p:sp>
        <p:nvSpPr>
          <p:cNvPr id="5" name="Footer Placeholder 4">
            <a:extLst>
              <a:ext uri="{FF2B5EF4-FFF2-40B4-BE49-F238E27FC236}">
                <a16:creationId xmlns:a16="http://schemas.microsoft.com/office/drawing/2014/main" id="{2195771A-BB82-42AB-9438-A87258CEB5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78068A-719E-4240-A2C3-ED298E369DB5}"/>
              </a:ext>
            </a:extLst>
          </p:cNvPr>
          <p:cNvSpPr>
            <a:spLocks noGrp="1"/>
          </p:cNvSpPr>
          <p:nvPr>
            <p:ph type="sldNum" sz="quarter" idx="12"/>
          </p:nvPr>
        </p:nvSpPr>
        <p:spPr>
          <a:xfrm>
            <a:off x="8610600" y="6356350"/>
            <a:ext cx="2743200" cy="365125"/>
          </a:xfrm>
          <a:prstGeom prst="rect">
            <a:avLst/>
          </a:prstGeom>
        </p:spPr>
        <p:txBody>
          <a:bodyPr/>
          <a:lstStyle/>
          <a:p>
            <a:fld id="{6C0529AC-E45F-4B67-9A22-D844F0EA32D4}" type="slidenum">
              <a:rPr lang="en-US" smtClean="0"/>
              <a:t>‹#›</a:t>
            </a:fld>
            <a:endParaRPr lang="en-US"/>
          </a:p>
        </p:txBody>
      </p:sp>
      <p:pic>
        <p:nvPicPr>
          <p:cNvPr id="7" name="Picture 6">
            <a:extLst>
              <a:ext uri="{FF2B5EF4-FFF2-40B4-BE49-F238E27FC236}">
                <a16:creationId xmlns:a16="http://schemas.microsoft.com/office/drawing/2014/main" id="{D3D953BA-9FB3-0640-B391-088B149FA5C8}"/>
              </a:ext>
            </a:extLst>
          </p:cNvPr>
          <p:cNvPicPr>
            <a:picLocks noChangeAspect="1"/>
          </p:cNvPicPr>
          <p:nvPr userDrawn="1"/>
        </p:nvPicPr>
        <p:blipFill>
          <a:blip r:embed="rId2"/>
          <a:stretch>
            <a:fillRect/>
          </a:stretch>
        </p:blipFill>
        <p:spPr>
          <a:xfrm>
            <a:off x="2362449" y="2106600"/>
            <a:ext cx="2170773" cy="2157119"/>
          </a:xfrm>
          <a:prstGeom prst="rect">
            <a:avLst/>
          </a:prstGeom>
        </p:spPr>
      </p:pic>
      <p:sp>
        <p:nvSpPr>
          <p:cNvPr id="8" name="Title 1">
            <a:extLst>
              <a:ext uri="{FF2B5EF4-FFF2-40B4-BE49-F238E27FC236}">
                <a16:creationId xmlns:a16="http://schemas.microsoft.com/office/drawing/2014/main" id="{7CF00E90-A417-AA46-A4CD-B27B47A512DB}"/>
              </a:ext>
            </a:extLst>
          </p:cNvPr>
          <p:cNvSpPr txBox="1">
            <a:spLocks/>
          </p:cNvSpPr>
          <p:nvPr userDrawn="1"/>
        </p:nvSpPr>
        <p:spPr>
          <a:xfrm>
            <a:off x="4755093" y="2940110"/>
            <a:ext cx="7065818" cy="752752"/>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a:latin typeface="Arial"/>
                <a:cs typeface="Arial"/>
              </a:rPr>
              <a:t>Enter title of presentation</a:t>
            </a:r>
            <a:r>
              <a:rPr lang="en-US" sz="3200">
                <a:solidFill>
                  <a:srgbClr val="595959"/>
                </a:solidFill>
                <a:latin typeface="Arial"/>
                <a:cs typeface="Arial"/>
              </a:rPr>
              <a:t>.</a:t>
            </a:r>
            <a:endParaRPr lang="en-US" sz="3200" dirty="0">
              <a:solidFill>
                <a:srgbClr val="595959"/>
              </a:solidFill>
              <a:latin typeface="Arial"/>
              <a:cs typeface="Arial"/>
            </a:endParaRPr>
          </a:p>
        </p:txBody>
      </p:sp>
      <p:sp>
        <p:nvSpPr>
          <p:cNvPr id="9" name="Content Placeholder 1">
            <a:extLst>
              <a:ext uri="{FF2B5EF4-FFF2-40B4-BE49-F238E27FC236}">
                <a16:creationId xmlns:a16="http://schemas.microsoft.com/office/drawing/2014/main" id="{F9E9C19B-E826-7242-B498-1D746AFAAEC3}"/>
              </a:ext>
            </a:extLst>
          </p:cNvPr>
          <p:cNvSpPr txBox="1">
            <a:spLocks/>
          </p:cNvSpPr>
          <p:nvPr userDrawn="1"/>
        </p:nvSpPr>
        <p:spPr>
          <a:xfrm>
            <a:off x="4755094" y="2639784"/>
            <a:ext cx="5187884" cy="397451"/>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buFont typeface="Arial"/>
              <a:buNone/>
            </a:pPr>
            <a:r>
              <a:rPr lang="en-US" altLang="ko-KR" sz="2000" spc="600" dirty="0">
                <a:solidFill>
                  <a:schemeClr val="tx1">
                    <a:lumMod val="65000"/>
                    <a:lumOff val="35000"/>
                  </a:schemeClr>
                </a:solidFill>
                <a:latin typeface="Arial"/>
                <a:cs typeface="Arial"/>
              </a:rPr>
              <a:t>WEBINAR SERIES</a:t>
            </a:r>
            <a:endParaRPr lang="en-US" sz="2000" spc="600" dirty="0">
              <a:solidFill>
                <a:schemeClr val="tx1">
                  <a:lumMod val="65000"/>
                  <a:lumOff val="35000"/>
                </a:schemeClr>
              </a:solidFill>
              <a:latin typeface="Arial"/>
              <a:cs typeface="Arial"/>
            </a:endParaRPr>
          </a:p>
        </p:txBody>
      </p:sp>
      <p:sp>
        <p:nvSpPr>
          <p:cNvPr id="10" name="Rectangle 9">
            <a:extLst>
              <a:ext uri="{FF2B5EF4-FFF2-40B4-BE49-F238E27FC236}">
                <a16:creationId xmlns:a16="http://schemas.microsoft.com/office/drawing/2014/main" id="{27AB4D40-A7F8-1B40-AE87-D0AC26924DED}"/>
              </a:ext>
            </a:extLst>
          </p:cNvPr>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34792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605A1-2CF8-42E4-8F89-7D9CF41DCE72}"/>
              </a:ext>
            </a:extLst>
          </p:cNvPr>
          <p:cNvSpPr>
            <a:spLocks noGrp="1"/>
          </p:cNvSpPr>
          <p:nvPr>
            <p:ph type="title"/>
          </p:nvPr>
        </p:nvSpPr>
        <p:spPr>
          <a:xfrm>
            <a:off x="441960" y="203079"/>
            <a:ext cx="10515600" cy="47982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A683EA2-ABB0-4EE6-B2A8-FB340E189940}"/>
              </a:ext>
            </a:extLst>
          </p:cNvPr>
          <p:cNvSpPr>
            <a:spLocks noGrp="1"/>
          </p:cNvSpPr>
          <p:nvPr>
            <p:ph idx="1"/>
          </p:nvPr>
        </p:nvSpPr>
        <p:spPr>
          <a:xfrm>
            <a:off x="441960" y="1128829"/>
            <a:ext cx="10515600" cy="435133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6385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header4.jpg">
            <a:extLst>
              <a:ext uri="{FF2B5EF4-FFF2-40B4-BE49-F238E27FC236}">
                <a16:creationId xmlns:a16="http://schemas.microsoft.com/office/drawing/2014/main" id="{C39DC93E-334B-475E-93B7-6459C0AA26A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787078"/>
          </a:xfrm>
          <a:prstGeom prst="rect">
            <a:avLst/>
          </a:prstGeom>
        </p:spPr>
      </p:pic>
      <p:sp>
        <p:nvSpPr>
          <p:cNvPr id="2" name="Title Placeholder 1">
            <a:extLst>
              <a:ext uri="{FF2B5EF4-FFF2-40B4-BE49-F238E27FC236}">
                <a16:creationId xmlns:a16="http://schemas.microsoft.com/office/drawing/2014/main" id="{45FDE1B7-89F2-42D1-8997-37B069C61CD9}"/>
              </a:ext>
            </a:extLst>
          </p:cNvPr>
          <p:cNvSpPr>
            <a:spLocks noGrp="1"/>
          </p:cNvSpPr>
          <p:nvPr>
            <p:ph type="title"/>
          </p:nvPr>
        </p:nvSpPr>
        <p:spPr>
          <a:xfrm>
            <a:off x="386787" y="97460"/>
            <a:ext cx="10515600" cy="83079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253BB24-30F8-4A23-BDDB-D1C3D0CFD418}"/>
              </a:ext>
            </a:extLst>
          </p:cNvPr>
          <p:cNvSpPr>
            <a:spLocks noGrp="1"/>
          </p:cNvSpPr>
          <p:nvPr>
            <p:ph type="body" idx="1"/>
          </p:nvPr>
        </p:nvSpPr>
        <p:spPr>
          <a:xfrm>
            <a:off x="398366" y="1349721"/>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line.jpg">
            <a:extLst>
              <a:ext uri="{FF2B5EF4-FFF2-40B4-BE49-F238E27FC236}">
                <a16:creationId xmlns:a16="http://schemas.microsoft.com/office/drawing/2014/main" id="{08CD5A25-C4BE-4F17-B623-653A3A7FAE9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2700" y="6169025"/>
            <a:ext cx="12192000" cy="28575"/>
          </a:xfrm>
          <a:prstGeom prst="rect">
            <a:avLst/>
          </a:prstGeom>
        </p:spPr>
      </p:pic>
      <p:pic>
        <p:nvPicPr>
          <p:cNvPr id="8" name="Picture 7">
            <a:extLst>
              <a:ext uri="{FF2B5EF4-FFF2-40B4-BE49-F238E27FC236}">
                <a16:creationId xmlns:a16="http://schemas.microsoft.com/office/drawing/2014/main" id="{2D064199-955B-423B-AE76-7036F5C06B47}"/>
              </a:ext>
            </a:extLst>
          </p:cNvPr>
          <p:cNvPicPr>
            <a:picLocks noChangeAspect="1"/>
          </p:cNvPicPr>
          <p:nvPr userDrawn="1"/>
        </p:nvPicPr>
        <p:blipFill>
          <a:blip r:embed="rId10"/>
          <a:stretch>
            <a:fillRect/>
          </a:stretch>
        </p:blipFill>
        <p:spPr>
          <a:xfrm>
            <a:off x="11203619" y="5879441"/>
            <a:ext cx="838015" cy="832744"/>
          </a:xfrm>
          <a:prstGeom prst="rect">
            <a:avLst/>
          </a:prstGeom>
        </p:spPr>
      </p:pic>
      <p:sp>
        <p:nvSpPr>
          <p:cNvPr id="9" name="Content Placeholder 1">
            <a:extLst>
              <a:ext uri="{FF2B5EF4-FFF2-40B4-BE49-F238E27FC236}">
                <a16:creationId xmlns:a16="http://schemas.microsoft.com/office/drawing/2014/main" id="{B30F9114-B42B-4FE5-8CC1-B8CDAB59D06C}"/>
              </a:ext>
            </a:extLst>
          </p:cNvPr>
          <p:cNvSpPr txBox="1">
            <a:spLocks/>
          </p:cNvSpPr>
          <p:nvPr userDrawn="1"/>
        </p:nvSpPr>
        <p:spPr>
          <a:xfrm>
            <a:off x="3273805" y="6338777"/>
            <a:ext cx="7780551" cy="39745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sz="1200" b="0" spc="600" dirty="0">
                <a:solidFill>
                  <a:schemeClr val="tx1">
                    <a:lumMod val="65000"/>
                    <a:lumOff val="35000"/>
                  </a:schemeClr>
                </a:solidFill>
                <a:latin typeface="Arial"/>
                <a:cs typeface="Arial"/>
              </a:rPr>
              <a:t>Innovative Systems, Proven Results</a:t>
            </a:r>
            <a:endParaRPr lang="en-US" sz="1200" b="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3354477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3200" b="1"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png"/><Relationship Id="rId15" Type="http://schemas.openxmlformats.org/officeDocument/2006/relationships/image" Target="../media/image49.sv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3.jpg"/><Relationship Id="rId13" Type="http://schemas.openxmlformats.org/officeDocument/2006/relationships/image" Target="../media/image58.jpg"/><Relationship Id="rId3" Type="http://schemas.openxmlformats.org/officeDocument/2006/relationships/image" Target="../media/image37.png"/><Relationship Id="rId7" Type="http://schemas.openxmlformats.org/officeDocument/2006/relationships/image" Target="../media/image52.png"/><Relationship Id="rId12" Type="http://schemas.openxmlformats.org/officeDocument/2006/relationships/image" Target="../media/image57.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56.jpg"/><Relationship Id="rId5" Type="http://schemas.openxmlformats.org/officeDocument/2006/relationships/image" Target="../media/image50.png"/><Relationship Id="rId15" Type="http://schemas.openxmlformats.org/officeDocument/2006/relationships/image" Target="../media/image60.svg"/><Relationship Id="rId10" Type="http://schemas.openxmlformats.org/officeDocument/2006/relationships/image" Target="../media/image55.jpg"/><Relationship Id="rId4" Type="http://schemas.openxmlformats.org/officeDocument/2006/relationships/image" Target="../media/image38.png"/><Relationship Id="rId9" Type="http://schemas.openxmlformats.org/officeDocument/2006/relationships/image" Target="../media/image54.jpg"/><Relationship Id="rId14"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image" Target="../media/image25.sv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sv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triforce.kr/"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61A366-32E5-5622-4743-EBA0A8D1E1CF}"/>
              </a:ext>
            </a:extLst>
          </p:cNvPr>
          <p:cNvSpPr/>
          <p:nvPr/>
        </p:nvSpPr>
        <p:spPr>
          <a:xfrm>
            <a:off x="0" y="0"/>
            <a:ext cx="12192000" cy="6858000"/>
          </a:xfrm>
          <a:prstGeom prst="rect">
            <a:avLst/>
          </a:prstGeom>
          <a:gradFill>
            <a:gsLst>
              <a:gs pos="1000">
                <a:srgbClr val="C00000"/>
              </a:gs>
              <a:gs pos="77000">
                <a:srgbClr val="6A181C"/>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0B47790-4BAA-A4B1-A18E-906A175DA255}"/>
              </a:ext>
            </a:extLst>
          </p:cNvPr>
          <p:cNvSpPr>
            <a:spLocks noGrp="1"/>
          </p:cNvSpPr>
          <p:nvPr>
            <p:ph type="ctrTitle"/>
          </p:nvPr>
        </p:nvSpPr>
        <p:spPr>
          <a:xfrm>
            <a:off x="493690" y="188644"/>
            <a:ext cx="9144000" cy="2387600"/>
          </a:xfrm>
        </p:spPr>
        <p:txBody>
          <a:bodyPr>
            <a:normAutofit/>
          </a:bodyPr>
          <a:lstStyle/>
          <a:p>
            <a:pPr algn="l"/>
            <a:r>
              <a:rPr lang="en-US" sz="4000" dirty="0">
                <a:solidFill>
                  <a:schemeClr val="bg1"/>
                </a:solidFill>
              </a:rPr>
              <a:t>UJV300DTF-75</a:t>
            </a:r>
            <a:br>
              <a:rPr lang="en-US" sz="4000" dirty="0">
                <a:solidFill>
                  <a:schemeClr val="bg1"/>
                </a:solidFill>
              </a:rPr>
            </a:br>
            <a:r>
              <a:rPr lang="en-US" sz="1800" b="0" dirty="0">
                <a:solidFill>
                  <a:schemeClr val="bg1"/>
                </a:solidFill>
              </a:rPr>
              <a:t>Sales quick guide</a:t>
            </a:r>
            <a:br>
              <a:rPr lang="en-US" sz="4000" dirty="0"/>
            </a:br>
            <a:endParaRPr lang="en-US" sz="4000" noProof="0" dirty="0"/>
          </a:p>
        </p:txBody>
      </p:sp>
      <p:pic>
        <p:nvPicPr>
          <p:cNvPr id="2" name="図 7" descr="台の上にあるカメラ&#10;&#10;中程度の精度で自動的に生成された説明">
            <a:extLst>
              <a:ext uri="{FF2B5EF4-FFF2-40B4-BE49-F238E27FC236}">
                <a16:creationId xmlns:a16="http://schemas.microsoft.com/office/drawing/2014/main" id="{F93B07F3-6D0B-BE9D-EDF0-72768D9B974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350063" y="809557"/>
            <a:ext cx="7767814" cy="5178069"/>
          </a:xfrm>
          <a:prstGeom prst="rect">
            <a:avLst/>
          </a:prstGeom>
        </p:spPr>
      </p:pic>
      <p:sp>
        <p:nvSpPr>
          <p:cNvPr id="4" name="TextBox 3">
            <a:extLst>
              <a:ext uri="{FF2B5EF4-FFF2-40B4-BE49-F238E27FC236}">
                <a16:creationId xmlns:a16="http://schemas.microsoft.com/office/drawing/2014/main" id="{12CDFB9C-E64F-97E3-8443-43A2FECA8382}"/>
              </a:ext>
            </a:extLst>
          </p:cNvPr>
          <p:cNvSpPr txBox="1"/>
          <p:nvPr/>
        </p:nvSpPr>
        <p:spPr>
          <a:xfrm>
            <a:off x="493690" y="5514545"/>
            <a:ext cx="2925651" cy="738664"/>
          </a:xfrm>
          <a:prstGeom prst="rect">
            <a:avLst/>
          </a:prstGeom>
          <a:noFill/>
        </p:spPr>
        <p:txBody>
          <a:bodyPr wrap="square" rtlCol="0">
            <a:spAutoFit/>
          </a:bodyPr>
          <a:lstStyle/>
          <a:p>
            <a:r>
              <a:rPr lang="en-US" sz="1050" noProof="0" dirty="0">
                <a:solidFill>
                  <a:schemeClr val="bg1"/>
                </a:solidFill>
              </a:rPr>
              <a:t>Mimaki USA, Inc.</a:t>
            </a:r>
          </a:p>
          <a:p>
            <a:r>
              <a:rPr lang="en-US" sz="1050" noProof="0" dirty="0" err="1">
                <a:solidFill>
                  <a:schemeClr val="bg1"/>
                </a:solidFill>
              </a:rPr>
              <a:t>HGonzalez</a:t>
            </a:r>
            <a:endParaRPr lang="en-US" sz="1050" noProof="0" dirty="0">
              <a:solidFill>
                <a:schemeClr val="bg1"/>
              </a:solidFill>
            </a:endParaRPr>
          </a:p>
          <a:p>
            <a:r>
              <a:rPr lang="en-US" sz="1050" noProof="0" dirty="0">
                <a:solidFill>
                  <a:schemeClr val="bg1"/>
                </a:solidFill>
              </a:rPr>
              <a:t>8/25/25</a:t>
            </a:r>
          </a:p>
          <a:p>
            <a:r>
              <a:rPr lang="en-US" sz="1050" dirty="0">
                <a:solidFill>
                  <a:schemeClr val="bg1"/>
                </a:solidFill>
              </a:rPr>
              <a:t>v1.0</a:t>
            </a:r>
            <a:endParaRPr lang="en-US" sz="1050" noProof="0" dirty="0">
              <a:solidFill>
                <a:schemeClr val="bg1"/>
              </a:solidFill>
            </a:endParaRPr>
          </a:p>
        </p:txBody>
      </p:sp>
    </p:spTree>
    <p:extLst>
      <p:ext uri="{BB962C8B-B14F-4D97-AF65-F5344CB8AC3E}">
        <p14:creationId xmlns:p14="http://schemas.microsoft.com/office/powerpoint/2010/main" val="2811525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75FC0E-A3E3-DE40-2212-141995C7B269}"/>
              </a:ext>
            </a:extLst>
          </p:cNvPr>
          <p:cNvSpPr/>
          <p:nvPr/>
        </p:nvSpPr>
        <p:spPr>
          <a:xfrm>
            <a:off x="482730" y="928255"/>
            <a:ext cx="6413908" cy="486723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noProof="0" dirty="0">
                <a:solidFill>
                  <a:srgbClr val="C00000"/>
                </a:solidFill>
              </a:rPr>
              <a:t>Key Takeaways</a:t>
            </a:r>
          </a:p>
        </p:txBody>
      </p:sp>
      <p:sp>
        <p:nvSpPr>
          <p:cNvPr id="3" name="Content Placeholder 2"/>
          <p:cNvSpPr>
            <a:spLocks noGrp="1"/>
          </p:cNvSpPr>
          <p:nvPr>
            <p:ph idx="1"/>
          </p:nvPr>
        </p:nvSpPr>
        <p:spPr>
          <a:xfrm>
            <a:off x="386787" y="1100710"/>
            <a:ext cx="10515600" cy="4351338"/>
          </a:xfrm>
        </p:spPr>
        <p:txBody>
          <a:bodyPr>
            <a:normAutofit/>
          </a:bodyPr>
          <a:lstStyle/>
          <a:p>
            <a:pPr lvl="1">
              <a:lnSpc>
                <a:spcPct val="240000"/>
              </a:lnSpc>
            </a:pPr>
            <a:r>
              <a:rPr lang="en-US" sz="1700" dirty="0">
                <a:solidFill>
                  <a:schemeClr val="bg1"/>
                </a:solidFill>
              </a:rPr>
              <a:t>First Japanese-engineered UV-DTF printer</a:t>
            </a:r>
          </a:p>
          <a:p>
            <a:pPr lvl="1">
              <a:lnSpc>
                <a:spcPct val="240000"/>
              </a:lnSpc>
            </a:pPr>
            <a:r>
              <a:rPr lang="en-US" sz="1700" dirty="0">
                <a:solidFill>
                  <a:schemeClr val="bg1"/>
                </a:solidFill>
              </a:rPr>
              <a:t>Powered by Mimaki Core Technologies</a:t>
            </a:r>
          </a:p>
          <a:p>
            <a:pPr lvl="1">
              <a:lnSpc>
                <a:spcPct val="240000"/>
              </a:lnSpc>
            </a:pPr>
            <a:r>
              <a:rPr lang="en-US" sz="1700" dirty="0">
                <a:solidFill>
                  <a:schemeClr val="bg1"/>
                </a:solidFill>
              </a:rPr>
              <a:t>Market-leading print quality &amp; reliability</a:t>
            </a:r>
          </a:p>
          <a:p>
            <a:pPr lvl="1">
              <a:lnSpc>
                <a:spcPct val="240000"/>
              </a:lnSpc>
            </a:pPr>
            <a:r>
              <a:rPr lang="en-US" sz="1700" dirty="0">
                <a:solidFill>
                  <a:schemeClr val="bg1"/>
                </a:solidFill>
              </a:rPr>
              <a:t>Easy workflow &amp; wide application range</a:t>
            </a:r>
          </a:p>
          <a:p>
            <a:pPr lvl="1">
              <a:lnSpc>
                <a:spcPct val="240000"/>
              </a:lnSpc>
            </a:pPr>
            <a:r>
              <a:rPr lang="en-US" sz="1700" dirty="0">
                <a:solidFill>
                  <a:schemeClr val="bg1"/>
                </a:solidFill>
              </a:rPr>
              <a:t>Among the best ink for this application</a:t>
            </a:r>
          </a:p>
          <a:p>
            <a:pPr lvl="1">
              <a:lnSpc>
                <a:spcPct val="240000"/>
              </a:lnSpc>
            </a:pPr>
            <a:r>
              <a:rPr lang="en-US" sz="1700" dirty="0">
                <a:solidFill>
                  <a:schemeClr val="bg1"/>
                </a:solidFill>
              </a:rPr>
              <a:t>Rollout ready</a:t>
            </a:r>
          </a:p>
          <a:p>
            <a:pPr marL="457200" lvl="1" indent="0">
              <a:lnSpc>
                <a:spcPct val="240000"/>
              </a:lnSpc>
              <a:buNone/>
            </a:pPr>
            <a:endParaRPr lang="en-US" sz="1700" dirty="0">
              <a:solidFill>
                <a:schemeClr val="bg1"/>
              </a:solidFill>
            </a:endParaRPr>
          </a:p>
        </p:txBody>
      </p:sp>
      <p:pic>
        <p:nvPicPr>
          <p:cNvPr id="5" name="図 7" descr="台の上にあるカメラ&#10;&#10;中程度の精度で自動的に生成された説明">
            <a:extLst>
              <a:ext uri="{FF2B5EF4-FFF2-40B4-BE49-F238E27FC236}">
                <a16:creationId xmlns:a16="http://schemas.microsoft.com/office/drawing/2014/main" id="{DF384FB0-AA2D-8332-D1D7-2A6E8BF489E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92104" y="1255287"/>
            <a:ext cx="5717167" cy="381109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B694E-255E-23F1-56B0-6BE59B17E05C}"/>
              </a:ext>
            </a:extLst>
          </p:cNvPr>
          <p:cNvSpPr>
            <a:spLocks noGrp="1"/>
          </p:cNvSpPr>
          <p:nvPr>
            <p:ph type="title"/>
          </p:nvPr>
        </p:nvSpPr>
        <p:spPr/>
        <p:txBody>
          <a:bodyPr/>
          <a:lstStyle/>
          <a:p>
            <a:r>
              <a:rPr lang="en-US" dirty="0">
                <a:solidFill>
                  <a:srgbClr val="C00000"/>
                </a:solidFill>
              </a:rPr>
              <a:t>Materials ROI</a:t>
            </a:r>
          </a:p>
        </p:txBody>
      </p:sp>
      <p:sp>
        <p:nvSpPr>
          <p:cNvPr id="16" name="Content Placeholder 15">
            <a:extLst>
              <a:ext uri="{FF2B5EF4-FFF2-40B4-BE49-F238E27FC236}">
                <a16:creationId xmlns:a16="http://schemas.microsoft.com/office/drawing/2014/main" id="{8D4E9EB8-9B50-29CD-CF0A-973ED13177CE}"/>
              </a:ext>
            </a:extLst>
          </p:cNvPr>
          <p:cNvSpPr>
            <a:spLocks noGrp="1"/>
          </p:cNvSpPr>
          <p:nvPr>
            <p:ph idx="1"/>
          </p:nvPr>
        </p:nvSpPr>
        <p:spPr/>
        <p:txBody>
          <a:bodyPr/>
          <a:lstStyle/>
          <a:p>
            <a:endParaRPr lang="en-US"/>
          </a:p>
        </p:txBody>
      </p:sp>
      <p:sp>
        <p:nvSpPr>
          <p:cNvPr id="4" name="テキスト ボックス 7">
            <a:extLst>
              <a:ext uri="{FF2B5EF4-FFF2-40B4-BE49-F238E27FC236}">
                <a16:creationId xmlns:a16="http://schemas.microsoft.com/office/drawing/2014/main" id="{F434AD26-44B3-FCB6-89EF-078327E00622}"/>
              </a:ext>
            </a:extLst>
          </p:cNvPr>
          <p:cNvSpPr txBox="1"/>
          <p:nvPr/>
        </p:nvSpPr>
        <p:spPr>
          <a:xfrm>
            <a:off x="253843" y="5859579"/>
            <a:ext cx="775225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F0502020204030204"/>
                <a:ea typeface="+mn-ea"/>
                <a:cs typeface="+mn-cs"/>
              </a:rPr>
              <a:t>Printing conditions: UJV300DTF-75 600 x 600 dpi 16Pass 3-layer printing (white → color → clear matte)</a:t>
            </a:r>
            <a:endParaRPr kumimoji="1" lang="en-US" sz="1400" b="1" i="0" u="none" strike="noStrike" kern="1200" cap="none" spc="0" normalizeH="0" baseline="0" noProof="0" dirty="0">
              <a:ln>
                <a:noFill/>
              </a:ln>
              <a:solidFill>
                <a:prstClr val="black"/>
              </a:solidFill>
              <a:effectLst/>
              <a:uLnTx/>
              <a:uFillTx/>
              <a:latin typeface="游ゴシック" panose="020F0502020204030204"/>
              <a:ea typeface="+mn-ea"/>
              <a:cs typeface="+mn-cs"/>
            </a:endParaRPr>
          </a:p>
        </p:txBody>
      </p:sp>
      <p:graphicFrame>
        <p:nvGraphicFramePr>
          <p:cNvPr id="5" name="表 10">
            <a:extLst>
              <a:ext uri="{FF2B5EF4-FFF2-40B4-BE49-F238E27FC236}">
                <a16:creationId xmlns:a16="http://schemas.microsoft.com/office/drawing/2014/main" id="{B8EA2414-CE17-3374-5197-C38408914C7A}"/>
              </a:ext>
            </a:extLst>
          </p:cNvPr>
          <p:cNvGraphicFramePr>
            <a:graphicFrameLocks noGrp="1"/>
          </p:cNvGraphicFramePr>
          <p:nvPr>
            <p:extLst>
              <p:ext uri="{D42A27DB-BD31-4B8C-83A1-F6EECF244321}">
                <p14:modId xmlns:p14="http://schemas.microsoft.com/office/powerpoint/2010/main" val="2705061097"/>
              </p:ext>
            </p:extLst>
          </p:nvPr>
        </p:nvGraphicFramePr>
        <p:xfrm>
          <a:off x="257577" y="928255"/>
          <a:ext cx="11758413" cy="4897337"/>
        </p:xfrm>
        <a:graphic>
          <a:graphicData uri="http://schemas.openxmlformats.org/drawingml/2006/table">
            <a:tbl>
              <a:tblPr firstRow="1" bandRow="1">
                <a:tableStyleId>{073A0DAA-6AF3-43AB-8588-CEC1D06C72B9}</a:tableStyleId>
              </a:tblPr>
              <a:tblGrid>
                <a:gridCol w="2383905">
                  <a:extLst>
                    <a:ext uri="{9D8B030D-6E8A-4147-A177-3AD203B41FA5}">
                      <a16:colId xmlns:a16="http://schemas.microsoft.com/office/drawing/2014/main" val="1335822880"/>
                    </a:ext>
                  </a:extLst>
                </a:gridCol>
                <a:gridCol w="3124836">
                  <a:extLst>
                    <a:ext uri="{9D8B030D-6E8A-4147-A177-3AD203B41FA5}">
                      <a16:colId xmlns:a16="http://schemas.microsoft.com/office/drawing/2014/main" val="1211772657"/>
                    </a:ext>
                  </a:extLst>
                </a:gridCol>
                <a:gridCol w="3124836">
                  <a:extLst>
                    <a:ext uri="{9D8B030D-6E8A-4147-A177-3AD203B41FA5}">
                      <a16:colId xmlns:a16="http://schemas.microsoft.com/office/drawing/2014/main" val="263948775"/>
                    </a:ext>
                  </a:extLst>
                </a:gridCol>
                <a:gridCol w="3124836">
                  <a:extLst>
                    <a:ext uri="{9D8B030D-6E8A-4147-A177-3AD203B41FA5}">
                      <a16:colId xmlns:a16="http://schemas.microsoft.com/office/drawing/2014/main" val="929582104"/>
                    </a:ext>
                  </a:extLst>
                </a:gridCol>
              </a:tblGrid>
              <a:tr h="1444182">
                <a:tc>
                  <a:txBody>
                    <a:bodyPr/>
                    <a:lstStyle/>
                    <a:p>
                      <a:pPr algn="ctr"/>
                      <a:r>
                        <a:rPr kumimoji="1" lang="en-US" sz="1200" noProof="0" dirty="0"/>
                        <a:t>Materials ROI</a:t>
                      </a:r>
                    </a:p>
                  </a:txBody>
                  <a:tcPr marL="87238" marR="87238" marT="43618" marB="43618" anchor="ctr">
                    <a:lnB w="12700" cap="flat" cmpd="sng" algn="ctr">
                      <a:solidFill>
                        <a:schemeClr val="tx1"/>
                      </a:solidFill>
                      <a:prstDash val="solid"/>
                      <a:round/>
                      <a:headEnd type="none" w="med" len="med"/>
                      <a:tailEnd type="none" w="med" len="med"/>
                    </a:lnB>
                    <a:gradFill flip="none" rotWithShape="1">
                      <a:gsLst>
                        <a:gs pos="0">
                          <a:srgbClr val="DE1E19"/>
                        </a:gs>
                        <a:gs pos="100000">
                          <a:schemeClr val="tx1"/>
                        </a:gs>
                      </a:gsLst>
                      <a:path path="circle">
                        <a:fillToRect t="100000" r="100000"/>
                      </a:path>
                      <a:tileRect l="-100000" b="-100000"/>
                    </a:gradFill>
                  </a:tcPr>
                </a:tc>
                <a:tc>
                  <a:txBody>
                    <a:bodyPr/>
                    <a:lstStyle/>
                    <a:p>
                      <a:pPr algn="l"/>
                      <a:r>
                        <a:rPr kumimoji="1" lang="en-US" sz="1400" noProof="0" dirty="0">
                          <a:solidFill>
                            <a:schemeClr val="bg1"/>
                          </a:solidFill>
                        </a:rPr>
                        <a:t>Glassware</a:t>
                      </a:r>
                    </a:p>
                  </a:txBody>
                  <a:tcPr marL="87238" marR="87238" marT="43618" marB="43618">
                    <a:lnB w="12700" cap="flat" cmpd="sng" algn="ctr">
                      <a:solidFill>
                        <a:schemeClr val="tx1"/>
                      </a:solidFill>
                      <a:prstDash val="solid"/>
                      <a:round/>
                      <a:headEnd type="none" w="med" len="med"/>
                      <a:tailEnd type="none" w="med" len="med"/>
                    </a:lnB>
                    <a:gradFill flip="none" rotWithShape="1">
                      <a:gsLst>
                        <a:gs pos="0">
                          <a:srgbClr val="DE1E19"/>
                        </a:gs>
                        <a:gs pos="100000">
                          <a:schemeClr val="tx1"/>
                        </a:gs>
                      </a:gsLst>
                      <a:path path="circle">
                        <a:fillToRect t="100000" r="100000"/>
                      </a:path>
                      <a:tileRect l="-100000" b="-100000"/>
                    </a:gradFill>
                  </a:tcPr>
                </a:tc>
                <a:tc>
                  <a:txBody>
                    <a:bodyPr/>
                    <a:lstStyle/>
                    <a:p>
                      <a:pPr algn="l"/>
                      <a:r>
                        <a:rPr kumimoji="1" lang="en-US" sz="1400" noProof="0" dirty="0">
                          <a:solidFill>
                            <a:schemeClr val="bg1"/>
                          </a:solidFill>
                        </a:rPr>
                        <a:t>Baseball</a:t>
                      </a:r>
                    </a:p>
                  </a:txBody>
                  <a:tcPr marL="87238" marR="87238" marT="43618" marB="43618">
                    <a:lnB w="12700" cap="flat" cmpd="sng" algn="ctr">
                      <a:solidFill>
                        <a:schemeClr val="tx1"/>
                      </a:solidFill>
                      <a:prstDash val="solid"/>
                      <a:round/>
                      <a:headEnd type="none" w="med" len="med"/>
                      <a:tailEnd type="none" w="med" len="med"/>
                    </a:lnB>
                    <a:gradFill flip="none" rotWithShape="1">
                      <a:gsLst>
                        <a:gs pos="0">
                          <a:srgbClr val="DE1E19"/>
                        </a:gs>
                        <a:gs pos="100000">
                          <a:schemeClr val="tx1"/>
                        </a:gs>
                      </a:gsLst>
                      <a:path path="circle">
                        <a:fillToRect t="100000" r="100000"/>
                      </a:path>
                      <a:tileRect l="-100000" b="-100000"/>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400" noProof="0" dirty="0">
                          <a:solidFill>
                            <a:schemeClr val="bg1"/>
                          </a:solidFill>
                        </a:rPr>
                        <a:t>Decal Sheet (24 in x 12 in)</a:t>
                      </a:r>
                    </a:p>
                  </a:txBody>
                  <a:tcPr marL="87238" marR="87238" marT="43618" marB="43618">
                    <a:lnB w="12700" cap="flat" cmpd="sng" algn="ctr">
                      <a:solidFill>
                        <a:schemeClr val="tx1"/>
                      </a:solidFill>
                      <a:prstDash val="solid"/>
                      <a:round/>
                      <a:headEnd type="none" w="med" len="med"/>
                      <a:tailEnd type="none" w="med" len="med"/>
                    </a:lnB>
                    <a:gradFill flip="none" rotWithShape="1">
                      <a:gsLst>
                        <a:gs pos="0">
                          <a:srgbClr val="DE1E19"/>
                        </a:gs>
                        <a:gs pos="100000">
                          <a:schemeClr val="tx1"/>
                        </a:gs>
                      </a:gsLst>
                      <a:path path="circle">
                        <a:fillToRect t="100000" r="100000"/>
                      </a:path>
                      <a:tileRect l="-100000" b="-100000"/>
                    </a:gradFill>
                  </a:tcPr>
                </a:tc>
                <a:extLst>
                  <a:ext uri="{0D108BD9-81ED-4DB2-BD59-A6C34878D82A}">
                    <a16:rowId xmlns:a16="http://schemas.microsoft.com/office/drawing/2014/main" val="2121981367"/>
                  </a:ext>
                </a:extLst>
              </a:tr>
              <a:tr h="266553">
                <a:tc>
                  <a:txBody>
                    <a:bodyPr/>
                    <a:lstStyle/>
                    <a:p>
                      <a:r>
                        <a:rPr kumimoji="1" lang="en-US" sz="1200" b="1" noProof="0" dirty="0">
                          <a:solidFill>
                            <a:schemeClr val="tx1"/>
                          </a:solidFill>
                        </a:rPr>
                        <a:t>Ink consumption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100" b="1" noProof="0" dirty="0">
                          <a:solidFill>
                            <a:schemeClr val="tx1"/>
                          </a:solidFill>
                          <a:effectLst/>
                        </a:rPr>
                        <a:t>0.134 cc / piece</a:t>
                      </a:r>
                      <a:endParaRPr kumimoji="1" lang="en-US" sz="1400" b="1" i="0" u="none" strike="noStrike" kern="1200" cap="none" spc="0" normalizeH="0" baseline="0" noProof="0" dirty="0">
                        <a:ln>
                          <a:noFill/>
                        </a:ln>
                        <a:solidFill>
                          <a:prstClr val="white"/>
                        </a:solidFill>
                        <a:effectLst/>
                        <a:uLnTx/>
                        <a:uFillTx/>
                        <a:latin typeface="+mn-lt"/>
                        <a:ea typeface="+mn-ea"/>
                        <a:cs typeface="+mn-cs"/>
                      </a:endParaRPr>
                    </a:p>
                  </a:txBody>
                  <a:tcPr marL="87238" marR="87238" marT="43618" marB="436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100" b="1" noProof="0" dirty="0">
                          <a:solidFill>
                            <a:schemeClr val="tx1"/>
                          </a:solidFill>
                          <a:effectLst/>
                        </a:rPr>
                        <a:t>0.097 cc / piece</a:t>
                      </a:r>
                    </a:p>
                  </a:txBody>
                  <a:tcPr marL="87238" marR="87238" marT="43618" marB="436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100" b="1" noProof="0" dirty="0">
                          <a:solidFill>
                            <a:schemeClr val="tx1"/>
                          </a:solidFill>
                          <a:effectLst/>
                        </a:rPr>
                        <a:t>2.000 cc/ sheet</a:t>
                      </a:r>
                    </a:p>
                  </a:txBody>
                  <a:tcPr marL="87238" marR="87238" marT="43618" marB="436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7838133"/>
                  </a:ext>
                </a:extLst>
              </a:tr>
              <a:tr h="276060">
                <a:tc>
                  <a:txBody>
                    <a:bodyPr/>
                    <a:lstStyle/>
                    <a:p>
                      <a:r>
                        <a:rPr kumimoji="1" lang="en-US" sz="1200" b="1" noProof="0" dirty="0">
                          <a:solidFill>
                            <a:schemeClr val="tx1"/>
                          </a:solidFill>
                        </a:rPr>
                        <a:t>Ink cost $0.26/cc*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sz="1100" b="1" noProof="0" dirty="0">
                          <a:solidFill>
                            <a:schemeClr val="tx1"/>
                          </a:solidFill>
                          <a:effectLst/>
                        </a:rPr>
                        <a:t>$0.035 / piece</a:t>
                      </a:r>
                    </a:p>
                  </a:txBody>
                  <a:tcPr marL="96327" marR="96327"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sz="1100" b="1" noProof="0" dirty="0">
                          <a:solidFill>
                            <a:schemeClr val="tx1"/>
                          </a:solidFill>
                          <a:effectLst/>
                        </a:rPr>
                        <a:t>$0.025 / piece</a:t>
                      </a:r>
                    </a:p>
                  </a:txBody>
                  <a:tcPr marL="96327" marR="96327"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sz="1100" b="1" noProof="0" dirty="0">
                          <a:solidFill>
                            <a:schemeClr val="tx1"/>
                          </a:solidFill>
                          <a:effectLst/>
                        </a:rPr>
                        <a:t>$0.52 / sheet</a:t>
                      </a:r>
                    </a:p>
                  </a:txBody>
                  <a:tcPr marL="96327" marR="96327"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3058790"/>
                  </a:ext>
                </a:extLst>
              </a:tr>
              <a:tr h="1206523">
                <a:tc>
                  <a:txBody>
                    <a:bodyPr/>
                    <a:lstStyle/>
                    <a:p>
                      <a:r>
                        <a:rPr kumimoji="1" lang="en-US" sz="1200" b="1" noProof="0" dirty="0">
                          <a:solidFill>
                            <a:schemeClr val="tx1"/>
                          </a:solidFill>
                        </a:rPr>
                        <a:t>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100" b="1" noProof="0" dirty="0">
                        <a:solidFill>
                          <a:schemeClr val="tx1"/>
                        </a:solidFill>
                        <a:effectLst/>
                      </a:endParaRPr>
                    </a:p>
                  </a:txBody>
                  <a:tcPr marL="96327" marR="96327"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100" b="1" noProof="0" dirty="0">
                        <a:solidFill>
                          <a:schemeClr val="tx1"/>
                        </a:solidFill>
                        <a:effectLst/>
                      </a:endParaRPr>
                    </a:p>
                  </a:txBody>
                  <a:tcPr marL="96327" marR="96327"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100" b="1" noProof="0" dirty="0">
                        <a:solidFill>
                          <a:schemeClr val="tx1"/>
                        </a:solidFill>
                        <a:effectLst/>
                      </a:endParaRPr>
                    </a:p>
                  </a:txBody>
                  <a:tcPr marL="96327" marR="96327"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2634554"/>
                  </a:ext>
                </a:extLst>
              </a:tr>
              <a:tr h="276060">
                <a:tc>
                  <a:txBody>
                    <a:bodyPr/>
                    <a:lstStyle/>
                    <a:p>
                      <a:r>
                        <a:rPr kumimoji="1" lang="en-US" sz="1200" b="1" noProof="0" dirty="0">
                          <a:solidFill>
                            <a:schemeClr val="tx1"/>
                          </a:solidFill>
                        </a:rPr>
                        <a:t>Data size (W x 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100" b="1" noProof="0" dirty="0">
                          <a:solidFill>
                            <a:schemeClr val="tx1"/>
                          </a:solidFill>
                          <a:effectLst/>
                        </a:rPr>
                        <a:t>2 in x 2 in</a:t>
                      </a:r>
                    </a:p>
                  </a:txBody>
                  <a:tcPr marL="96327" marR="96327"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100" b="1" noProof="0" dirty="0">
                          <a:solidFill>
                            <a:schemeClr val="tx1"/>
                          </a:solidFill>
                          <a:effectLst/>
                        </a:rPr>
                        <a:t>3.14 in x .6 in</a:t>
                      </a:r>
                    </a:p>
                  </a:txBody>
                  <a:tcPr marL="96327" marR="96327"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100" b="1" noProof="0" dirty="0">
                          <a:solidFill>
                            <a:schemeClr val="tx1"/>
                          </a:solidFill>
                          <a:effectLst/>
                        </a:rPr>
                        <a:t>24 in x 12 in</a:t>
                      </a:r>
                    </a:p>
                  </a:txBody>
                  <a:tcPr marL="96327" marR="96327"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374919"/>
                  </a:ext>
                </a:extLst>
              </a:tr>
              <a:tr h="276060">
                <a:tc>
                  <a:txBody>
                    <a:bodyPr/>
                    <a:lstStyle/>
                    <a:p>
                      <a:r>
                        <a:rPr kumimoji="1" lang="en-US" sz="1200" b="1" noProof="0" dirty="0">
                          <a:solidFill>
                            <a:schemeClr val="tx1"/>
                          </a:solidFill>
                        </a:rPr>
                        <a:t>Item price each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100" b="1" noProof="0" dirty="0">
                          <a:solidFill>
                            <a:schemeClr val="tx1"/>
                          </a:solidFill>
                          <a:effectLst/>
                        </a:rPr>
                        <a:t>$3.50 / piece</a:t>
                      </a:r>
                    </a:p>
                  </a:txBody>
                  <a:tcPr marL="96327" marR="96327"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100" b="1" noProof="0" dirty="0">
                          <a:solidFill>
                            <a:schemeClr val="tx1"/>
                          </a:solidFill>
                          <a:effectLst/>
                        </a:rPr>
                        <a:t>$4.24 / piece (blanks)</a:t>
                      </a:r>
                    </a:p>
                  </a:txBody>
                  <a:tcPr marL="96327" marR="96327"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100" b="1" noProof="0" dirty="0">
                          <a:solidFill>
                            <a:schemeClr val="tx1"/>
                          </a:solidFill>
                          <a:effectLst/>
                        </a:rPr>
                        <a:t>0 – sell the sheet direct</a:t>
                      </a:r>
                    </a:p>
                  </a:txBody>
                  <a:tcPr marL="96327" marR="96327"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414692"/>
                  </a:ext>
                </a:extLst>
              </a:tr>
              <a:tr h="442583">
                <a:tc>
                  <a:txBody>
                    <a:bodyPr/>
                    <a:lstStyle/>
                    <a:p>
                      <a:r>
                        <a:rPr kumimoji="1" lang="en-US" sz="1200" b="1" noProof="0" dirty="0">
                          <a:solidFill>
                            <a:schemeClr val="tx1"/>
                          </a:solidFill>
                        </a:rPr>
                        <a:t>Total materials cost (</a:t>
                      </a:r>
                      <a:r>
                        <a:rPr kumimoji="1" lang="en-US" sz="1050" b="1" noProof="0" dirty="0">
                          <a:solidFill>
                            <a:schemeClr val="tx1"/>
                          </a:solidFill>
                        </a:rPr>
                        <a:t>ink</a:t>
                      </a:r>
                      <a:r>
                        <a:rPr kumimoji="1" lang="en-US" sz="1200" b="1" noProof="0" dirty="0">
                          <a:solidFill>
                            <a:schemeClr val="tx1"/>
                          </a:solidFill>
                        </a:rPr>
                        <a:t>)</a:t>
                      </a:r>
                    </a:p>
                    <a:p>
                      <a:r>
                        <a:rPr kumimoji="1" lang="en-US" sz="1200" b="1" noProof="0" dirty="0">
                          <a:solidFill>
                            <a:schemeClr val="tx1"/>
                          </a:solidFill>
                        </a:rPr>
                        <a:t>(assuming $1.23 linear ft film)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sz="1100" b="1" noProof="0" dirty="0">
                          <a:solidFill>
                            <a:schemeClr val="tx1"/>
                          </a:solidFill>
                          <a:effectLst/>
                        </a:rPr>
                        <a:t>$3.55 / piece</a:t>
                      </a:r>
                    </a:p>
                  </a:txBody>
                  <a:tcPr marL="96327" marR="96327"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sz="1100" b="1" noProof="0" dirty="0">
                          <a:solidFill>
                            <a:schemeClr val="tx1"/>
                          </a:solidFill>
                          <a:effectLst/>
                        </a:rPr>
                        <a:t>$4.28 / piece</a:t>
                      </a:r>
                    </a:p>
                  </a:txBody>
                  <a:tcPr marL="96327" marR="96327"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sz="1100" b="1" noProof="0" dirty="0">
                          <a:solidFill>
                            <a:schemeClr val="tx1"/>
                          </a:solidFill>
                          <a:effectLst/>
                        </a:rPr>
                        <a:t>$1.75 / sheet</a:t>
                      </a:r>
                    </a:p>
                  </a:txBody>
                  <a:tcPr marL="96327" marR="96327"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4525951"/>
                  </a:ext>
                </a:extLst>
              </a:tr>
              <a:tr h="276060">
                <a:tc>
                  <a:txBody>
                    <a:bodyPr/>
                    <a:lstStyle/>
                    <a:p>
                      <a:r>
                        <a:rPr kumimoji="1" lang="en-US" sz="1200" b="1" noProof="0" dirty="0">
                          <a:solidFill>
                            <a:schemeClr val="tx1"/>
                          </a:solidFill>
                        </a:rPr>
                        <a:t>Selling price each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100" b="1" noProof="0" dirty="0">
                          <a:solidFill>
                            <a:schemeClr val="tx1"/>
                          </a:solidFill>
                          <a:effectLst/>
                        </a:rPr>
                        <a:t>$16.46 / piece</a:t>
                      </a:r>
                    </a:p>
                  </a:txBody>
                  <a:tcPr marL="96327" marR="96327"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100" b="1" noProof="0" dirty="0">
                          <a:solidFill>
                            <a:schemeClr val="tx1"/>
                          </a:solidFill>
                          <a:effectLst/>
                        </a:rPr>
                        <a:t>$15.00 / piece</a:t>
                      </a:r>
                    </a:p>
                  </a:txBody>
                  <a:tcPr marL="96327" marR="96327"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100" b="1" noProof="0" dirty="0">
                          <a:solidFill>
                            <a:schemeClr val="tx1"/>
                          </a:solidFill>
                          <a:effectLst/>
                        </a:rPr>
                        <a:t>$18.99</a:t>
                      </a:r>
                    </a:p>
                  </a:txBody>
                  <a:tcPr marL="96327" marR="96327"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0807993"/>
                  </a:ext>
                </a:extLst>
              </a:tr>
              <a:tr h="410872">
                <a:tc>
                  <a:txBody>
                    <a:bodyPr/>
                    <a:lstStyle/>
                    <a:p>
                      <a:r>
                        <a:rPr kumimoji="1" lang="en-US" sz="1200" b="1" noProof="0" dirty="0">
                          <a:solidFill>
                            <a:schemeClr val="tx1"/>
                          </a:solidFill>
                        </a:rPr>
                        <a:t>Profit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100" b="1" noProof="0" dirty="0">
                          <a:solidFill>
                            <a:schemeClr val="tx1"/>
                          </a:solidFill>
                          <a:effectLst/>
                        </a:rPr>
                        <a:t>$12.91 / piece</a:t>
                      </a:r>
                    </a:p>
                  </a:txBody>
                  <a:tcPr marL="87238" marR="87238" marT="43618" marB="436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100" b="1" noProof="0" dirty="0">
                          <a:solidFill>
                            <a:schemeClr val="tx1"/>
                          </a:solidFill>
                          <a:effectLst/>
                        </a:rPr>
                        <a:t>$10.72 / piece</a:t>
                      </a:r>
                    </a:p>
                  </a:txBody>
                  <a:tcPr marL="87238" marR="87238" marT="43618" marB="436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100" b="1" noProof="0" dirty="0">
                          <a:solidFill>
                            <a:schemeClr val="tx1"/>
                          </a:solidFill>
                          <a:effectLst/>
                        </a:rPr>
                        <a:t>$ 17.24 / sheet</a:t>
                      </a:r>
                    </a:p>
                  </a:txBody>
                  <a:tcPr marL="87238" marR="87238" marT="43618" marB="436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22812461"/>
                  </a:ext>
                </a:extLst>
              </a:tr>
            </a:tbl>
          </a:graphicData>
        </a:graphic>
      </p:graphicFrame>
      <p:pic>
        <p:nvPicPr>
          <p:cNvPr id="6" name="図 16">
            <a:extLst>
              <a:ext uri="{FF2B5EF4-FFF2-40B4-BE49-F238E27FC236}">
                <a16:creationId xmlns:a16="http://schemas.microsoft.com/office/drawing/2014/main" id="{73BA00B4-D82F-A0FC-E85C-740284A82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0287" y="3260440"/>
            <a:ext cx="2621935" cy="505987"/>
          </a:xfrm>
          <a:prstGeom prst="rect">
            <a:avLst/>
          </a:prstGeom>
        </p:spPr>
      </p:pic>
      <p:pic>
        <p:nvPicPr>
          <p:cNvPr id="7" name="図 21">
            <a:extLst>
              <a:ext uri="{FF2B5EF4-FFF2-40B4-BE49-F238E27FC236}">
                <a16:creationId xmlns:a16="http://schemas.microsoft.com/office/drawing/2014/main" id="{499F9A4E-91BE-B863-CFF0-3922622874F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4545771" y="1003658"/>
            <a:ext cx="1098816" cy="1762809"/>
          </a:xfrm>
          <a:prstGeom prst="rect">
            <a:avLst/>
          </a:prstGeom>
        </p:spPr>
      </p:pic>
      <p:pic>
        <p:nvPicPr>
          <p:cNvPr id="8" name="図 23">
            <a:extLst>
              <a:ext uri="{FF2B5EF4-FFF2-40B4-BE49-F238E27FC236}">
                <a16:creationId xmlns:a16="http://schemas.microsoft.com/office/drawing/2014/main" id="{CEA503C3-1AD4-F9FB-DE6A-8D591BD118E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t="5993" b="2447"/>
          <a:stretch/>
        </p:blipFill>
        <p:spPr>
          <a:xfrm>
            <a:off x="6624277" y="1052923"/>
            <a:ext cx="2034474" cy="1216211"/>
          </a:xfrm>
          <a:prstGeom prst="rect">
            <a:avLst/>
          </a:prstGeom>
        </p:spPr>
      </p:pic>
      <p:pic>
        <p:nvPicPr>
          <p:cNvPr id="9" name="Picture 8">
            <a:extLst>
              <a:ext uri="{FF2B5EF4-FFF2-40B4-BE49-F238E27FC236}">
                <a16:creationId xmlns:a16="http://schemas.microsoft.com/office/drawing/2014/main" id="{15262A33-4396-611D-16E1-693F3D7631D6}"/>
              </a:ext>
            </a:extLst>
          </p:cNvPr>
          <p:cNvPicPr>
            <a:picLocks noChangeAspect="1"/>
          </p:cNvPicPr>
          <p:nvPr/>
        </p:nvPicPr>
        <p:blipFill>
          <a:blip r:embed="rId6"/>
          <a:stretch>
            <a:fillRect/>
          </a:stretch>
        </p:blipFill>
        <p:spPr>
          <a:xfrm>
            <a:off x="3625095" y="2977333"/>
            <a:ext cx="1009746" cy="996459"/>
          </a:xfrm>
          <a:prstGeom prst="rect">
            <a:avLst/>
          </a:prstGeom>
        </p:spPr>
      </p:pic>
      <p:pic>
        <p:nvPicPr>
          <p:cNvPr id="10" name="Picture 9">
            <a:extLst>
              <a:ext uri="{FF2B5EF4-FFF2-40B4-BE49-F238E27FC236}">
                <a16:creationId xmlns:a16="http://schemas.microsoft.com/office/drawing/2014/main" id="{2A22E9B9-B5A8-F52E-A761-64EECEB76860}"/>
              </a:ext>
            </a:extLst>
          </p:cNvPr>
          <p:cNvPicPr>
            <a:picLocks noChangeAspect="1"/>
          </p:cNvPicPr>
          <p:nvPr/>
        </p:nvPicPr>
        <p:blipFill>
          <a:blip r:embed="rId7"/>
          <a:stretch>
            <a:fillRect/>
          </a:stretch>
        </p:blipFill>
        <p:spPr>
          <a:xfrm>
            <a:off x="9726588" y="1202042"/>
            <a:ext cx="2204434" cy="1114015"/>
          </a:xfrm>
          <a:prstGeom prst="rect">
            <a:avLst/>
          </a:prstGeom>
        </p:spPr>
      </p:pic>
      <p:pic>
        <p:nvPicPr>
          <p:cNvPr id="11" name="Picture 10">
            <a:extLst>
              <a:ext uri="{FF2B5EF4-FFF2-40B4-BE49-F238E27FC236}">
                <a16:creationId xmlns:a16="http://schemas.microsoft.com/office/drawing/2014/main" id="{24511427-8A2C-449D-6F9F-0BE95239B850}"/>
              </a:ext>
            </a:extLst>
          </p:cNvPr>
          <p:cNvPicPr>
            <a:picLocks noChangeAspect="1"/>
          </p:cNvPicPr>
          <p:nvPr/>
        </p:nvPicPr>
        <p:blipFill>
          <a:blip r:embed="rId8"/>
          <a:stretch>
            <a:fillRect/>
          </a:stretch>
        </p:blipFill>
        <p:spPr>
          <a:xfrm>
            <a:off x="9327274" y="2962674"/>
            <a:ext cx="2311744" cy="1099830"/>
          </a:xfrm>
          <a:prstGeom prst="rect">
            <a:avLst/>
          </a:prstGeom>
        </p:spPr>
      </p:pic>
    </p:spTree>
    <p:extLst>
      <p:ext uri="{BB962C8B-B14F-4D97-AF65-F5344CB8AC3E}">
        <p14:creationId xmlns:p14="http://schemas.microsoft.com/office/powerpoint/2010/main" val="191082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272E6-FE90-2656-9DB3-53E26FAA022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4EC55CE-1753-E03B-59AC-47152FF23A29}"/>
              </a:ext>
            </a:extLst>
          </p:cNvPr>
          <p:cNvSpPr/>
          <p:nvPr/>
        </p:nvSpPr>
        <p:spPr>
          <a:xfrm>
            <a:off x="1230413" y="2822397"/>
            <a:ext cx="9731171" cy="3782424"/>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317" dirty="0"/>
          </a:p>
        </p:txBody>
      </p:sp>
      <p:sp>
        <p:nvSpPr>
          <p:cNvPr id="5" name="Rectangle 4">
            <a:extLst>
              <a:ext uri="{FF2B5EF4-FFF2-40B4-BE49-F238E27FC236}">
                <a16:creationId xmlns:a16="http://schemas.microsoft.com/office/drawing/2014/main" id="{628E7E41-4609-76EE-6C4A-AA34C275DD7E}"/>
              </a:ext>
            </a:extLst>
          </p:cNvPr>
          <p:cNvSpPr/>
          <p:nvPr/>
        </p:nvSpPr>
        <p:spPr>
          <a:xfrm>
            <a:off x="1230414" y="12292"/>
            <a:ext cx="7015515" cy="479366"/>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317"/>
          </a:p>
        </p:txBody>
      </p:sp>
      <p:pic>
        <p:nvPicPr>
          <p:cNvPr id="6" name="Picture 5">
            <a:extLst>
              <a:ext uri="{FF2B5EF4-FFF2-40B4-BE49-F238E27FC236}">
                <a16:creationId xmlns:a16="http://schemas.microsoft.com/office/drawing/2014/main" id="{A262668E-791F-FF7E-9380-81ECAD14A0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6952" y="0"/>
            <a:ext cx="614632" cy="614632"/>
          </a:xfrm>
          <a:prstGeom prst="rect">
            <a:avLst/>
          </a:prstGeom>
          <a:blipFill>
            <a:blip r:embed="rId4" cstate="screen">
              <a:extLst>
                <a:ext uri="{28A0092B-C50C-407E-A947-70E740481C1C}">
                  <a14:useLocalDpi xmlns:a14="http://schemas.microsoft.com/office/drawing/2010/main"/>
                </a:ext>
              </a:extLst>
            </a:blip>
            <a:stretch>
              <a:fillRect/>
            </a:stretch>
          </a:blipFill>
        </p:spPr>
      </p:pic>
      <p:pic>
        <p:nvPicPr>
          <p:cNvPr id="7" name="Picture 6">
            <a:extLst>
              <a:ext uri="{FF2B5EF4-FFF2-40B4-BE49-F238E27FC236}">
                <a16:creationId xmlns:a16="http://schemas.microsoft.com/office/drawing/2014/main" id="{03AAE844-3601-3087-6B70-5F2A6A0DCA27}"/>
              </a:ext>
            </a:extLst>
          </p:cNvPr>
          <p:cNvPicPr>
            <a:picLocks/>
          </p:cNvPicPr>
          <p:nvPr/>
        </p:nvPicPr>
        <p:blipFill>
          <a:blip r:embed="rId3" cstate="screen">
            <a:extLst>
              <a:ext uri="{28A0092B-C50C-407E-A947-70E740481C1C}">
                <a14:useLocalDpi xmlns:a14="http://schemas.microsoft.com/office/drawing/2010/main"/>
              </a:ext>
            </a:extLst>
          </a:blip>
          <a:srcRect b="50317"/>
          <a:stretch>
            <a:fillRect/>
          </a:stretch>
        </p:blipFill>
        <p:spPr>
          <a:xfrm>
            <a:off x="1230414" y="6591250"/>
            <a:ext cx="9730214" cy="260279"/>
          </a:xfrm>
          <a:prstGeom prst="rect">
            <a:avLst/>
          </a:prstGeom>
          <a:blipFill>
            <a:blip r:embed="rId4" cstate="screen">
              <a:extLst>
                <a:ext uri="{28A0092B-C50C-407E-A947-70E740481C1C}">
                  <a14:useLocalDpi xmlns:a14="http://schemas.microsoft.com/office/drawing/2010/main"/>
                </a:ext>
              </a:extLst>
            </a:blip>
            <a:stretch>
              <a:fillRect/>
            </a:stretch>
          </a:blipFill>
        </p:spPr>
      </p:pic>
      <p:sp>
        <p:nvSpPr>
          <p:cNvPr id="8" name="TextBox 7">
            <a:extLst>
              <a:ext uri="{FF2B5EF4-FFF2-40B4-BE49-F238E27FC236}">
                <a16:creationId xmlns:a16="http://schemas.microsoft.com/office/drawing/2014/main" id="{00608F0D-F6FB-6508-3E23-262F3DFA999C}"/>
              </a:ext>
            </a:extLst>
          </p:cNvPr>
          <p:cNvSpPr txBox="1"/>
          <p:nvPr/>
        </p:nvSpPr>
        <p:spPr>
          <a:xfrm>
            <a:off x="7209449" y="6564193"/>
            <a:ext cx="3411511" cy="270523"/>
          </a:xfrm>
          <a:prstGeom prst="rect">
            <a:avLst/>
          </a:prstGeom>
          <a:noFill/>
        </p:spPr>
        <p:txBody>
          <a:bodyPr wrap="none" rtlCol="0">
            <a:spAutoFit/>
          </a:bodyPr>
          <a:lstStyle/>
          <a:p>
            <a:r>
              <a:rPr lang="en-AU" sz="1158" b="1" dirty="0">
                <a:solidFill>
                  <a:schemeClr val="bg1"/>
                </a:solidFill>
                <a:latin typeface="Calibri" panose="020F0502020204030204" pitchFamily="34" charset="0"/>
                <a:ea typeface="Calibri" panose="020F0502020204030204" pitchFamily="34" charset="0"/>
                <a:cs typeface="Calibri" panose="020F0502020204030204" pitchFamily="34" charset="0"/>
              </a:rPr>
              <a:t>Mimaki USA, Inc.	 www.mimakiusa.com</a:t>
            </a:r>
          </a:p>
        </p:txBody>
      </p:sp>
      <p:sp>
        <p:nvSpPr>
          <p:cNvPr id="12" name="TextBox 11">
            <a:extLst>
              <a:ext uri="{FF2B5EF4-FFF2-40B4-BE49-F238E27FC236}">
                <a16:creationId xmlns:a16="http://schemas.microsoft.com/office/drawing/2014/main" id="{3A5639C4-28AE-2460-E793-4AE304021810}"/>
              </a:ext>
            </a:extLst>
          </p:cNvPr>
          <p:cNvSpPr txBox="1"/>
          <p:nvPr/>
        </p:nvSpPr>
        <p:spPr>
          <a:xfrm>
            <a:off x="8266337" y="35146"/>
            <a:ext cx="1560985" cy="458908"/>
          </a:xfrm>
          <a:prstGeom prst="rect">
            <a:avLst/>
          </a:prstGeom>
          <a:noFill/>
        </p:spPr>
        <p:txBody>
          <a:bodyPr wrap="square" rtlCol="0">
            <a:spAutoFit/>
          </a:bodyPr>
          <a:lstStyle/>
          <a:p>
            <a:r>
              <a:rPr lang="en-US" sz="1030" dirty="0">
                <a:latin typeface="+mj-lt"/>
                <a:ea typeface="Calibri Light" panose="020F0302020204030204" pitchFamily="34" charset="0"/>
                <a:cs typeface="Calibri Light" panose="020F0302020204030204" pitchFamily="34" charset="0"/>
              </a:rPr>
              <a:t>Apply with Elm Blue</a:t>
            </a:r>
          </a:p>
          <a:p>
            <a:r>
              <a:rPr lang="en-US" sz="1352" b="1" dirty="0">
                <a:solidFill>
                  <a:srgbClr val="FF0000"/>
                </a:solidFill>
                <a:latin typeface="+mj-lt"/>
                <a:ea typeface="Calibri Light" panose="020F0302020204030204" pitchFamily="34" charset="0"/>
                <a:cs typeface="Calibri Light" panose="020F0302020204030204" pitchFamily="34" charset="0"/>
              </a:rPr>
              <a:t>SCAN HERE!</a:t>
            </a:r>
          </a:p>
        </p:txBody>
      </p:sp>
      <p:sp>
        <p:nvSpPr>
          <p:cNvPr id="15" name="TextBox 14">
            <a:extLst>
              <a:ext uri="{FF2B5EF4-FFF2-40B4-BE49-F238E27FC236}">
                <a16:creationId xmlns:a16="http://schemas.microsoft.com/office/drawing/2014/main" id="{69102BF5-A13A-7763-1587-A9CE090C0EB9}"/>
              </a:ext>
            </a:extLst>
          </p:cNvPr>
          <p:cNvSpPr txBox="1"/>
          <p:nvPr/>
        </p:nvSpPr>
        <p:spPr>
          <a:xfrm>
            <a:off x="1250822" y="6455"/>
            <a:ext cx="6953599" cy="448905"/>
          </a:xfrm>
          <a:prstGeom prst="rect">
            <a:avLst/>
          </a:prstGeom>
          <a:noFill/>
        </p:spPr>
        <p:txBody>
          <a:bodyPr wrap="square">
            <a:spAutoFit/>
          </a:bodyPr>
          <a:lstStyle/>
          <a:p>
            <a:r>
              <a:rPr lang="en-AU" sz="2317" b="1" dirty="0">
                <a:solidFill>
                  <a:srgbClr val="FF0000"/>
                </a:solidFill>
                <a:ea typeface="Gungsuh" panose="020B0503020000020004" pitchFamily="18" charset="-127"/>
              </a:rPr>
              <a:t>UPGRADE FROM UJF SERIES TO THE NEXT LEVEL</a:t>
            </a:r>
            <a:endParaRPr lang="en-AU" sz="2317" dirty="0"/>
          </a:p>
        </p:txBody>
      </p:sp>
      <p:sp>
        <p:nvSpPr>
          <p:cNvPr id="16" name="Rectangle 15">
            <a:extLst>
              <a:ext uri="{FF2B5EF4-FFF2-40B4-BE49-F238E27FC236}">
                <a16:creationId xmlns:a16="http://schemas.microsoft.com/office/drawing/2014/main" id="{7D3547ED-7865-63B0-EBA7-A0122F8EE4FD}"/>
              </a:ext>
            </a:extLst>
          </p:cNvPr>
          <p:cNvSpPr/>
          <p:nvPr/>
        </p:nvSpPr>
        <p:spPr>
          <a:xfrm>
            <a:off x="1353007" y="3375853"/>
            <a:ext cx="3012157" cy="3005241"/>
          </a:xfrm>
          <a:prstGeom prst="rect">
            <a:avLst/>
          </a:prstGeom>
          <a:solidFill>
            <a:schemeClr val="bg1"/>
          </a:solidFill>
          <a:ln w="1270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317" dirty="0"/>
          </a:p>
        </p:txBody>
      </p:sp>
      <p:sp>
        <p:nvSpPr>
          <p:cNvPr id="18" name="TextBox 17">
            <a:extLst>
              <a:ext uri="{FF2B5EF4-FFF2-40B4-BE49-F238E27FC236}">
                <a16:creationId xmlns:a16="http://schemas.microsoft.com/office/drawing/2014/main" id="{E3144C1E-D4F8-3854-97CF-D88DAEC384C6}"/>
              </a:ext>
            </a:extLst>
          </p:cNvPr>
          <p:cNvSpPr txBox="1"/>
          <p:nvPr/>
        </p:nvSpPr>
        <p:spPr>
          <a:xfrm>
            <a:off x="1353007" y="5126824"/>
            <a:ext cx="3012157" cy="1201867"/>
          </a:xfrm>
          <a:prstGeom prst="rect">
            <a:avLst/>
          </a:prstGeom>
          <a:noFill/>
        </p:spPr>
        <p:txBody>
          <a:bodyPr wrap="square" rtlCol="0">
            <a:spAutoFit/>
          </a:bodyPr>
          <a:lstStyle/>
          <a:p>
            <a:pPr marL="220690" indent="-220690">
              <a:buFont typeface="Wingdings" panose="05000000000000000000" pitchFamily="2" charset="2"/>
              <a:buChar char="§"/>
            </a:pPr>
            <a:r>
              <a:rPr lang="en-US" sz="1030" dirty="0">
                <a:ea typeface="Calibri Light" panose="020F0302020204030204" pitchFamily="34" charset="0"/>
                <a:cs typeface="Calibri Light" panose="020F0302020204030204" pitchFamily="34" charset="0"/>
              </a:rPr>
              <a:t>Next gen ink – scratch resistant, can apply on curves, SVHC-Free, CMR-Free, </a:t>
            </a:r>
          </a:p>
          <a:p>
            <a:pPr marL="220690" indent="-220690">
              <a:buFont typeface="Wingdings" panose="05000000000000000000" pitchFamily="2" charset="2"/>
              <a:buChar char="§"/>
            </a:pPr>
            <a:r>
              <a:rPr lang="en-US" sz="1030" dirty="0">
                <a:ea typeface="Calibri Light" panose="020F0302020204030204" pitchFamily="34" charset="0"/>
                <a:cs typeface="Calibri Light" panose="020F0302020204030204" pitchFamily="34" charset="0"/>
              </a:rPr>
              <a:t>Stable film feeding with the newly developed Pinch Rollers.</a:t>
            </a:r>
          </a:p>
          <a:p>
            <a:pPr marL="220690" indent="-220690">
              <a:buFont typeface="Wingdings" panose="05000000000000000000" pitchFamily="2" charset="2"/>
              <a:buChar char="§"/>
            </a:pPr>
            <a:r>
              <a:rPr lang="en-US" sz="1030" dirty="0">
                <a:ea typeface="Calibri Light" panose="020F0302020204030204" pitchFamily="34" charset="0"/>
                <a:cs typeface="Calibri Light" panose="020F0302020204030204" pitchFamily="34" charset="0"/>
              </a:rPr>
              <a:t>Gloss and matte finishes </a:t>
            </a:r>
          </a:p>
          <a:p>
            <a:pPr marL="220690" indent="-220690">
              <a:buFont typeface="Wingdings" panose="05000000000000000000" pitchFamily="2" charset="2"/>
              <a:buChar char="§"/>
            </a:pPr>
            <a:r>
              <a:rPr lang="en-US" sz="1030" dirty="0">
                <a:ea typeface="Calibri Light" panose="020F0302020204030204" pitchFamily="34" charset="0"/>
                <a:cs typeface="Calibri Light" panose="020F0302020204030204" pitchFamily="34" charset="0"/>
              </a:rPr>
              <a:t>Mimaki unique core technology for high quality printing &amp; opaque white </a:t>
            </a:r>
          </a:p>
        </p:txBody>
      </p:sp>
      <p:sp>
        <p:nvSpPr>
          <p:cNvPr id="19" name="TextBox 18">
            <a:extLst>
              <a:ext uri="{FF2B5EF4-FFF2-40B4-BE49-F238E27FC236}">
                <a16:creationId xmlns:a16="http://schemas.microsoft.com/office/drawing/2014/main" id="{A5E29260-4C1A-932B-D659-6DBC5B49FA1A}"/>
              </a:ext>
            </a:extLst>
          </p:cNvPr>
          <p:cNvSpPr txBox="1"/>
          <p:nvPr/>
        </p:nvSpPr>
        <p:spPr>
          <a:xfrm>
            <a:off x="3609835" y="4462054"/>
            <a:ext cx="746149" cy="607346"/>
          </a:xfrm>
          <a:prstGeom prst="rect">
            <a:avLst/>
          </a:prstGeom>
          <a:noFill/>
        </p:spPr>
        <p:txBody>
          <a:bodyPr wrap="square" rtlCol="0">
            <a:spAutoFit/>
          </a:bodyPr>
          <a:lstStyle/>
          <a:p>
            <a:r>
              <a:rPr lang="en-AU" sz="901" dirty="0">
                <a:solidFill>
                  <a:schemeClr val="bg1">
                    <a:lumMod val="50000"/>
                  </a:schemeClr>
                </a:solidFill>
                <a:latin typeface="Calibri" panose="020F0502020204030204" pitchFamily="34" charset="0"/>
                <a:cs typeface="Calibri" panose="020F0502020204030204" pitchFamily="34" charset="0"/>
              </a:rPr>
              <a:t>Minimum</a:t>
            </a:r>
          </a:p>
          <a:p>
            <a:r>
              <a:rPr lang="en-AU" sz="1545" b="1" dirty="0">
                <a:solidFill>
                  <a:srgbClr val="FF0000"/>
                </a:solidFill>
                <a:latin typeface="Calibri" panose="020F0502020204030204" pitchFamily="34" charset="0"/>
                <a:cs typeface="Calibri" panose="020F0502020204030204" pitchFamily="34" charset="0"/>
              </a:rPr>
              <a:t>7</a:t>
            </a:r>
            <a:r>
              <a:rPr lang="en-AU" sz="1158" dirty="0">
                <a:latin typeface="Calibri" panose="020F0502020204030204" pitchFamily="34" charset="0"/>
                <a:cs typeface="Calibri" panose="020F0502020204030204" pitchFamily="34" charset="0"/>
              </a:rPr>
              <a:t> pl</a:t>
            </a:r>
          </a:p>
          <a:p>
            <a:r>
              <a:rPr lang="en-AU" sz="901" dirty="0">
                <a:latin typeface="Calibri" panose="020F0502020204030204" pitchFamily="34" charset="0"/>
                <a:cs typeface="Calibri" panose="020F0502020204030204" pitchFamily="34" charset="0"/>
              </a:rPr>
              <a:t>Droplet</a:t>
            </a:r>
          </a:p>
        </p:txBody>
      </p:sp>
      <p:sp>
        <p:nvSpPr>
          <p:cNvPr id="20" name="TextBox 19">
            <a:extLst>
              <a:ext uri="{FF2B5EF4-FFF2-40B4-BE49-F238E27FC236}">
                <a16:creationId xmlns:a16="http://schemas.microsoft.com/office/drawing/2014/main" id="{97BDD904-5B11-8960-EC4B-2D042916AC58}"/>
              </a:ext>
            </a:extLst>
          </p:cNvPr>
          <p:cNvSpPr txBox="1"/>
          <p:nvPr/>
        </p:nvSpPr>
        <p:spPr>
          <a:xfrm>
            <a:off x="1379139" y="4462053"/>
            <a:ext cx="1026408" cy="607346"/>
          </a:xfrm>
          <a:prstGeom prst="rect">
            <a:avLst/>
          </a:prstGeom>
          <a:noFill/>
        </p:spPr>
        <p:txBody>
          <a:bodyPr wrap="square" rtlCol="0">
            <a:spAutoFit/>
          </a:bodyPr>
          <a:lstStyle/>
          <a:p>
            <a:r>
              <a:rPr lang="en-AU" sz="901" dirty="0">
                <a:solidFill>
                  <a:schemeClr val="bg1">
                    <a:lumMod val="50000"/>
                  </a:schemeClr>
                </a:solidFill>
                <a:latin typeface="Calibri" panose="020F0502020204030204" pitchFamily="34" charset="0"/>
                <a:cs typeface="Calibri" panose="020F0502020204030204" pitchFamily="34" charset="0"/>
              </a:rPr>
              <a:t>Up to</a:t>
            </a:r>
          </a:p>
          <a:p>
            <a:r>
              <a:rPr lang="en-AU" sz="1545" b="1" dirty="0">
                <a:solidFill>
                  <a:srgbClr val="FF0000"/>
                </a:solidFill>
                <a:latin typeface="Calibri" panose="020F0502020204030204" pitchFamily="34" charset="0"/>
                <a:cs typeface="Calibri" panose="020F0502020204030204" pitchFamily="34" charset="0"/>
              </a:rPr>
              <a:t>34.4</a:t>
            </a:r>
            <a:r>
              <a:rPr lang="en-AU" sz="1158" dirty="0">
                <a:latin typeface="Calibri" panose="020F0502020204030204" pitchFamily="34" charset="0"/>
                <a:cs typeface="Calibri" panose="020F0502020204030204" pitchFamily="34" charset="0"/>
              </a:rPr>
              <a:t> ft</a:t>
            </a:r>
            <a:r>
              <a:rPr lang="en-AU" sz="1158" baseline="30000" dirty="0">
                <a:latin typeface="Calibri" panose="020F0502020204030204" pitchFamily="34" charset="0"/>
                <a:cs typeface="Calibri" panose="020F0502020204030204" pitchFamily="34" charset="0"/>
              </a:rPr>
              <a:t>2</a:t>
            </a:r>
            <a:r>
              <a:rPr lang="en-AU" sz="1158" dirty="0">
                <a:latin typeface="Calibri" panose="020F0502020204030204" pitchFamily="34" charset="0"/>
                <a:cs typeface="Calibri" panose="020F0502020204030204" pitchFamily="34" charset="0"/>
              </a:rPr>
              <a:t>/h</a:t>
            </a:r>
          </a:p>
          <a:p>
            <a:r>
              <a:rPr lang="en-AU" sz="901" dirty="0">
                <a:latin typeface="Calibri" panose="020F0502020204030204" pitchFamily="34" charset="0"/>
                <a:cs typeface="Calibri" panose="020F0502020204030204" pitchFamily="34" charset="0"/>
              </a:rPr>
              <a:t>Printing speed</a:t>
            </a:r>
          </a:p>
        </p:txBody>
      </p:sp>
      <p:sp>
        <p:nvSpPr>
          <p:cNvPr id="21" name="TextBox 20">
            <a:extLst>
              <a:ext uri="{FF2B5EF4-FFF2-40B4-BE49-F238E27FC236}">
                <a16:creationId xmlns:a16="http://schemas.microsoft.com/office/drawing/2014/main" id="{83CF0F81-AA94-D7AF-CFD0-1023052BE34E}"/>
              </a:ext>
            </a:extLst>
          </p:cNvPr>
          <p:cNvSpPr txBox="1"/>
          <p:nvPr/>
        </p:nvSpPr>
        <p:spPr>
          <a:xfrm>
            <a:off x="2662088" y="3698809"/>
            <a:ext cx="1706412" cy="726353"/>
          </a:xfrm>
          <a:prstGeom prst="rect">
            <a:avLst/>
          </a:prstGeom>
          <a:noFill/>
        </p:spPr>
        <p:txBody>
          <a:bodyPr wrap="square" rtlCol="0">
            <a:spAutoFit/>
          </a:bodyPr>
          <a:lstStyle/>
          <a:p>
            <a:r>
              <a:rPr lang="en-AU" sz="1030" dirty="0">
                <a:latin typeface="Calibri" panose="020F0502020204030204" pitchFamily="34" charset="0"/>
                <a:ea typeface="Calibri" panose="020F0502020204030204" pitchFamily="34" charset="0"/>
                <a:cs typeface="Calibri" panose="020F0502020204030204" pitchFamily="34" charset="0"/>
              </a:rPr>
              <a:t>MSRP</a:t>
            </a:r>
          </a:p>
          <a:p>
            <a:r>
              <a:rPr lang="en-AU" sz="1030" dirty="0">
                <a:latin typeface="Calibri" panose="020F0502020204030204" pitchFamily="34" charset="0"/>
                <a:ea typeface="Calibri" panose="020F0502020204030204" pitchFamily="34" charset="0"/>
                <a:cs typeface="Calibri" panose="020F0502020204030204" pitchFamily="34" charset="0"/>
              </a:rPr>
              <a:t>$ </a:t>
            </a:r>
            <a:r>
              <a:rPr lang="en-AU" sz="1545" b="1" i="1" dirty="0">
                <a:solidFill>
                  <a:srgbClr val="FF0000"/>
                </a:solidFill>
                <a:latin typeface="Calibri" panose="020F0502020204030204" pitchFamily="34" charset="0"/>
                <a:ea typeface="Calibri" panose="020F0502020204030204" pitchFamily="34" charset="0"/>
                <a:cs typeface="Calibri" panose="020F0502020204030204" pitchFamily="34" charset="0"/>
              </a:rPr>
              <a:t>29,995</a:t>
            </a:r>
            <a:r>
              <a:rPr lang="en-AU" sz="1158" dirty="0">
                <a:latin typeface="Calibri" panose="020F0502020204030204" pitchFamily="34" charset="0"/>
                <a:ea typeface="Calibri" panose="020F0502020204030204" pitchFamily="34" charset="0"/>
                <a:cs typeface="Calibri" panose="020F0502020204030204" pitchFamily="34" charset="0"/>
              </a:rPr>
              <a:t> </a:t>
            </a:r>
            <a:r>
              <a:rPr lang="en-AU" sz="1030" dirty="0">
                <a:latin typeface="Calibri" panose="020F0502020204030204" pitchFamily="34" charset="0"/>
                <a:ea typeface="Calibri" panose="020F0502020204030204" pitchFamily="34" charset="0"/>
                <a:cs typeface="Calibri" panose="020F0502020204030204" pitchFamily="34" charset="0"/>
              </a:rPr>
              <a:t>+ tax </a:t>
            </a:r>
            <a:endParaRPr lang="en-AU" sz="901" dirty="0">
              <a:latin typeface="Calibri" panose="020F0502020204030204" pitchFamily="34" charset="0"/>
              <a:ea typeface="Calibri" panose="020F0502020204030204" pitchFamily="34" charset="0"/>
              <a:cs typeface="Calibri" panose="020F0502020204030204" pitchFamily="34" charset="0"/>
            </a:endParaRPr>
          </a:p>
          <a:p>
            <a:r>
              <a:rPr lang="en-AU" sz="1030" dirty="0">
                <a:latin typeface="Calibri" panose="020F0502020204030204" pitchFamily="34" charset="0"/>
                <a:ea typeface="Calibri" panose="020F0502020204030204" pitchFamily="34" charset="0"/>
                <a:cs typeface="Calibri" panose="020F0502020204030204" pitchFamily="34" charset="0"/>
              </a:rPr>
              <a:t>$ </a:t>
            </a:r>
            <a:r>
              <a:rPr lang="en-AU" sz="1545" b="1" dirty="0">
                <a:solidFill>
                  <a:srgbClr val="FF0000"/>
                </a:solidFill>
                <a:latin typeface="Calibri" panose="020F0502020204030204" pitchFamily="34" charset="0"/>
                <a:ea typeface="Calibri" panose="020F0502020204030204" pitchFamily="34" charset="0"/>
                <a:cs typeface="Calibri" panose="020F0502020204030204" pitchFamily="34" charset="0"/>
              </a:rPr>
              <a:t>608</a:t>
            </a:r>
            <a:r>
              <a:rPr lang="en-AU" sz="1416" b="1" dirty="0">
                <a:latin typeface="Calibri" panose="020F0502020204030204" pitchFamily="34" charset="0"/>
                <a:ea typeface="Calibri" panose="020F0502020204030204" pitchFamily="34" charset="0"/>
                <a:cs typeface="Calibri" panose="020F0502020204030204" pitchFamily="34" charset="0"/>
              </a:rPr>
              <a:t> </a:t>
            </a:r>
            <a:r>
              <a:rPr lang="en-AU" sz="1030" dirty="0">
                <a:latin typeface="Calibri" panose="020F0502020204030204" pitchFamily="34" charset="0"/>
                <a:ea typeface="Calibri" panose="020F0502020204030204" pitchFamily="34" charset="0"/>
                <a:cs typeface="Calibri" panose="020F0502020204030204" pitchFamily="34" charset="0"/>
              </a:rPr>
              <a:t>/ </a:t>
            </a:r>
            <a:r>
              <a:rPr lang="en-AU" sz="1030" dirty="0" err="1">
                <a:latin typeface="Calibri" panose="020F0502020204030204" pitchFamily="34" charset="0"/>
                <a:ea typeface="Calibri" panose="020F0502020204030204" pitchFamily="34" charset="0"/>
                <a:cs typeface="Calibri" panose="020F0502020204030204" pitchFamily="34" charset="0"/>
              </a:rPr>
              <a:t>mo</a:t>
            </a:r>
            <a:r>
              <a:rPr lang="en-AU" sz="1030" dirty="0">
                <a:latin typeface="Calibri" panose="020F0502020204030204" pitchFamily="34" charset="0"/>
                <a:ea typeface="Calibri" panose="020F0502020204030204" pitchFamily="34" charset="0"/>
                <a:cs typeface="Calibri" panose="020F0502020204030204" pitchFamily="34" charset="0"/>
              </a:rPr>
              <a:t> - 60 </a:t>
            </a:r>
            <a:r>
              <a:rPr lang="en-AU" sz="1030" dirty="0" err="1">
                <a:latin typeface="Calibri" panose="020F0502020204030204" pitchFamily="34" charset="0"/>
                <a:ea typeface="Calibri" panose="020F0502020204030204" pitchFamily="34" charset="0"/>
                <a:cs typeface="Calibri" panose="020F0502020204030204" pitchFamily="34" charset="0"/>
              </a:rPr>
              <a:t>mo</a:t>
            </a:r>
            <a:r>
              <a:rPr lang="en-AU" sz="1030" dirty="0">
                <a:latin typeface="Calibri" panose="020F0502020204030204" pitchFamily="34" charset="0"/>
                <a:ea typeface="Calibri" panose="020F0502020204030204" pitchFamily="34" charset="0"/>
                <a:cs typeface="Calibri" panose="020F0502020204030204" pitchFamily="34" charset="0"/>
              </a:rPr>
              <a:t>*</a:t>
            </a:r>
          </a:p>
        </p:txBody>
      </p:sp>
      <p:sp>
        <p:nvSpPr>
          <p:cNvPr id="22" name="TextBox 21">
            <a:extLst>
              <a:ext uri="{FF2B5EF4-FFF2-40B4-BE49-F238E27FC236}">
                <a16:creationId xmlns:a16="http://schemas.microsoft.com/office/drawing/2014/main" id="{CF447EC6-26BA-0D23-7D62-182F721A019F}"/>
              </a:ext>
            </a:extLst>
          </p:cNvPr>
          <p:cNvSpPr txBox="1"/>
          <p:nvPr/>
        </p:nvSpPr>
        <p:spPr>
          <a:xfrm>
            <a:off x="1362015" y="3381642"/>
            <a:ext cx="1558376" cy="330090"/>
          </a:xfrm>
          <a:prstGeom prst="rect">
            <a:avLst/>
          </a:prstGeom>
          <a:noFill/>
        </p:spPr>
        <p:txBody>
          <a:bodyPr wrap="square" rtlCol="0">
            <a:spAutoFit/>
          </a:bodyPr>
          <a:lstStyle/>
          <a:p>
            <a:r>
              <a:rPr lang="en-US" sz="1545" b="1" i="1" dirty="0">
                <a:latin typeface="+mj-lt"/>
                <a:ea typeface="Calibri" panose="020F0502020204030204" pitchFamily="34" charset="0"/>
                <a:cs typeface="Calibri" panose="020F0502020204030204" pitchFamily="34" charset="0"/>
              </a:rPr>
              <a:t>UJV300DTF-75</a:t>
            </a:r>
          </a:p>
        </p:txBody>
      </p:sp>
      <p:pic>
        <p:nvPicPr>
          <p:cNvPr id="25" name="図 7" descr="台の上にあるカメラ&#10;&#10;中程度の精度で自動的に生成された説明">
            <a:extLst>
              <a:ext uri="{FF2B5EF4-FFF2-40B4-BE49-F238E27FC236}">
                <a16:creationId xmlns:a16="http://schemas.microsoft.com/office/drawing/2014/main" id="{2812BE7C-78BF-389D-0D1C-71B1ACBBF3F0}"/>
              </a:ext>
            </a:extLst>
          </p:cNvPr>
          <p:cNvPicPr>
            <a:picLocks noChangeAspect="1"/>
          </p:cNvPicPr>
          <p:nvPr/>
        </p:nvPicPr>
        <p:blipFill>
          <a:blip r:embed="rId5">
            <a:extLst>
              <a:ext uri="{28A0092B-C50C-407E-A947-70E740481C1C}">
                <a14:useLocalDpi xmlns:a14="http://schemas.microsoft.com/office/drawing/2010/main" val="0"/>
              </a:ext>
            </a:extLst>
          </a:blip>
          <a:srcRect l="18001" t="6014" r="10357"/>
          <a:stretch>
            <a:fillRect/>
          </a:stretch>
        </p:blipFill>
        <p:spPr>
          <a:xfrm>
            <a:off x="1548747" y="3706003"/>
            <a:ext cx="883421" cy="772559"/>
          </a:xfrm>
          <a:prstGeom prst="rect">
            <a:avLst/>
          </a:prstGeom>
        </p:spPr>
      </p:pic>
      <p:grpSp>
        <p:nvGrpSpPr>
          <p:cNvPr id="26" name="Group 25">
            <a:extLst>
              <a:ext uri="{FF2B5EF4-FFF2-40B4-BE49-F238E27FC236}">
                <a16:creationId xmlns:a16="http://schemas.microsoft.com/office/drawing/2014/main" id="{C88E2871-4DFB-FF9F-B9FB-DE0817DFE930}"/>
              </a:ext>
            </a:extLst>
          </p:cNvPr>
          <p:cNvGrpSpPr/>
          <p:nvPr/>
        </p:nvGrpSpPr>
        <p:grpSpPr>
          <a:xfrm>
            <a:off x="1256770" y="3063885"/>
            <a:ext cx="2502408" cy="308901"/>
            <a:chOff x="-5093492" y="2074047"/>
            <a:chExt cx="3642875" cy="239970"/>
          </a:xfrm>
        </p:grpSpPr>
        <p:sp>
          <p:nvSpPr>
            <p:cNvPr id="27" name="Rectangle 26">
              <a:extLst>
                <a:ext uri="{FF2B5EF4-FFF2-40B4-BE49-F238E27FC236}">
                  <a16:creationId xmlns:a16="http://schemas.microsoft.com/office/drawing/2014/main" id="{5DC7686D-D1E1-D367-3F41-CBDF4EE68561}"/>
                </a:ext>
              </a:extLst>
            </p:cNvPr>
            <p:cNvSpPr/>
            <p:nvPr/>
          </p:nvSpPr>
          <p:spPr>
            <a:xfrm>
              <a:off x="-4966780" y="2074047"/>
              <a:ext cx="3382539" cy="239970"/>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87" dirty="0"/>
                <a:t> </a:t>
              </a:r>
              <a:r>
                <a:rPr lang="en-AU" altLang="ja-JP" sz="1287" dirty="0"/>
                <a:t>&gt;&gt; </a:t>
              </a:r>
              <a:r>
                <a:rPr lang="en-AU" sz="1287" dirty="0"/>
                <a:t>Expand </a:t>
              </a:r>
              <a:r>
                <a:rPr lang="en-AU" sz="1545" b="1" dirty="0">
                  <a:solidFill>
                    <a:srgbClr val="FFFF00"/>
                  </a:solidFill>
                </a:rPr>
                <a:t>Applications</a:t>
              </a:r>
              <a:endParaRPr lang="en-AU" sz="1287" b="1" dirty="0">
                <a:solidFill>
                  <a:srgbClr val="FFFF00"/>
                </a:solidFill>
              </a:endParaRPr>
            </a:p>
          </p:txBody>
        </p:sp>
        <p:sp>
          <p:nvSpPr>
            <p:cNvPr id="28" name="Isosceles Triangle 27">
              <a:extLst>
                <a:ext uri="{FF2B5EF4-FFF2-40B4-BE49-F238E27FC236}">
                  <a16:creationId xmlns:a16="http://schemas.microsoft.com/office/drawing/2014/main" id="{00C1E89C-F2AE-43FD-DA89-89A6CB806468}"/>
                </a:ext>
              </a:extLst>
            </p:cNvPr>
            <p:cNvSpPr/>
            <p:nvPr/>
          </p:nvSpPr>
          <p:spPr>
            <a:xfrm flipV="1">
              <a:off x="-5093492" y="2074049"/>
              <a:ext cx="260659" cy="239968"/>
            </a:xfrm>
            <a:prstGeom prst="triangle">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87"/>
            </a:p>
          </p:txBody>
        </p:sp>
        <p:sp>
          <p:nvSpPr>
            <p:cNvPr id="29" name="Isosceles Triangle 28">
              <a:extLst>
                <a:ext uri="{FF2B5EF4-FFF2-40B4-BE49-F238E27FC236}">
                  <a16:creationId xmlns:a16="http://schemas.microsoft.com/office/drawing/2014/main" id="{6EA58943-FE42-07C3-1EF4-32193C636065}"/>
                </a:ext>
              </a:extLst>
            </p:cNvPr>
            <p:cNvSpPr/>
            <p:nvPr/>
          </p:nvSpPr>
          <p:spPr>
            <a:xfrm flipV="1">
              <a:off x="-1711276" y="2074047"/>
              <a:ext cx="260659" cy="239968"/>
            </a:xfrm>
            <a:prstGeom prst="triangle">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87"/>
            </a:p>
          </p:txBody>
        </p:sp>
      </p:grpSp>
      <p:sp>
        <p:nvSpPr>
          <p:cNvPr id="46" name="TextBox 45">
            <a:extLst>
              <a:ext uri="{FF2B5EF4-FFF2-40B4-BE49-F238E27FC236}">
                <a16:creationId xmlns:a16="http://schemas.microsoft.com/office/drawing/2014/main" id="{E417C25F-9C2E-7170-E0AB-E0FC1232B1AE}"/>
              </a:ext>
            </a:extLst>
          </p:cNvPr>
          <p:cNvSpPr txBox="1"/>
          <p:nvPr/>
        </p:nvSpPr>
        <p:spPr>
          <a:xfrm>
            <a:off x="2338784" y="4452149"/>
            <a:ext cx="1337816" cy="607346"/>
          </a:xfrm>
          <a:prstGeom prst="rect">
            <a:avLst/>
          </a:prstGeom>
          <a:noFill/>
        </p:spPr>
        <p:txBody>
          <a:bodyPr wrap="square" rtlCol="0">
            <a:spAutoFit/>
          </a:bodyPr>
          <a:lstStyle/>
          <a:p>
            <a:r>
              <a:rPr lang="en-AU" sz="901" dirty="0">
                <a:solidFill>
                  <a:schemeClr val="bg1">
                    <a:lumMod val="50000"/>
                  </a:schemeClr>
                </a:solidFill>
                <a:latin typeface="Calibri" panose="020F0502020204030204" pitchFamily="34" charset="0"/>
                <a:cs typeface="Calibri" panose="020F0502020204030204" pitchFamily="34" charset="0"/>
              </a:rPr>
              <a:t>Maximum</a:t>
            </a:r>
          </a:p>
          <a:p>
            <a:r>
              <a:rPr lang="en-AU" sz="1545" b="1" dirty="0">
                <a:solidFill>
                  <a:srgbClr val="FF0000"/>
                </a:solidFill>
                <a:latin typeface="Calibri" panose="020F0502020204030204" pitchFamily="34" charset="0"/>
                <a:cs typeface="Calibri" panose="020F0502020204030204" pitchFamily="34" charset="0"/>
              </a:rPr>
              <a:t>25.2</a:t>
            </a:r>
            <a:r>
              <a:rPr lang="en-AU" sz="1158" dirty="0">
                <a:solidFill>
                  <a:srgbClr val="FF0000"/>
                </a:solidFill>
                <a:latin typeface="Calibri" panose="020F0502020204030204" pitchFamily="34" charset="0"/>
                <a:cs typeface="Calibri" panose="020F0502020204030204" pitchFamily="34" charset="0"/>
              </a:rPr>
              <a:t> </a:t>
            </a:r>
            <a:r>
              <a:rPr lang="en-AU" sz="1158" dirty="0">
                <a:latin typeface="Calibri" panose="020F0502020204030204" pitchFamily="34" charset="0"/>
                <a:cs typeface="Calibri" panose="020F0502020204030204" pitchFamily="34" charset="0"/>
              </a:rPr>
              <a:t>in</a:t>
            </a:r>
          </a:p>
          <a:p>
            <a:r>
              <a:rPr lang="en-AU" sz="901" dirty="0">
                <a:latin typeface="Calibri" panose="020F0502020204030204" pitchFamily="34" charset="0"/>
                <a:cs typeface="Calibri" panose="020F0502020204030204" pitchFamily="34" charset="0"/>
              </a:rPr>
              <a:t>Print width</a:t>
            </a:r>
          </a:p>
        </p:txBody>
      </p:sp>
      <p:sp>
        <p:nvSpPr>
          <p:cNvPr id="57" name="Rectangle 56">
            <a:extLst>
              <a:ext uri="{FF2B5EF4-FFF2-40B4-BE49-F238E27FC236}">
                <a16:creationId xmlns:a16="http://schemas.microsoft.com/office/drawing/2014/main" id="{2CD70DE1-833C-57C4-4C9F-5002CFF8AA06}"/>
              </a:ext>
            </a:extLst>
          </p:cNvPr>
          <p:cNvSpPr/>
          <p:nvPr/>
        </p:nvSpPr>
        <p:spPr>
          <a:xfrm>
            <a:off x="4592775" y="3375853"/>
            <a:ext cx="3012157" cy="3005241"/>
          </a:xfrm>
          <a:prstGeom prst="rect">
            <a:avLst/>
          </a:prstGeom>
          <a:solidFill>
            <a:schemeClr val="bg1"/>
          </a:solidFill>
          <a:ln w="1270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317" dirty="0"/>
          </a:p>
        </p:txBody>
      </p:sp>
      <p:sp>
        <p:nvSpPr>
          <p:cNvPr id="58" name="TextBox 57">
            <a:extLst>
              <a:ext uri="{FF2B5EF4-FFF2-40B4-BE49-F238E27FC236}">
                <a16:creationId xmlns:a16="http://schemas.microsoft.com/office/drawing/2014/main" id="{0C2EDA3E-AAA1-F491-A47B-63B21C2A5F1E}"/>
              </a:ext>
            </a:extLst>
          </p:cNvPr>
          <p:cNvSpPr txBox="1"/>
          <p:nvPr/>
        </p:nvSpPr>
        <p:spPr>
          <a:xfrm>
            <a:off x="4592775" y="5126823"/>
            <a:ext cx="3012157" cy="1043363"/>
          </a:xfrm>
          <a:prstGeom prst="rect">
            <a:avLst/>
          </a:prstGeom>
          <a:noFill/>
        </p:spPr>
        <p:txBody>
          <a:bodyPr wrap="square" rtlCol="0">
            <a:spAutoFit/>
          </a:bodyPr>
          <a:lstStyle/>
          <a:p>
            <a:pPr marL="220690" indent="-220690">
              <a:buFont typeface="Wingdings" panose="05000000000000000000" pitchFamily="2" charset="2"/>
              <a:buChar char="§"/>
            </a:pPr>
            <a:r>
              <a:rPr lang="en-US" sz="1030" dirty="0">
                <a:ea typeface="Calibri Light" panose="020F0302020204030204" pitchFamily="34" charset="0"/>
                <a:cs typeface="Calibri Light" panose="020F0302020204030204" pitchFamily="34" charset="0"/>
              </a:rPr>
              <a:t>Best-in-class precision with 1800 x 1800 dpi.</a:t>
            </a:r>
          </a:p>
          <a:p>
            <a:pPr marL="220690" indent="-220690">
              <a:buFont typeface="Wingdings" panose="05000000000000000000" pitchFamily="2" charset="2"/>
              <a:buChar char="§"/>
            </a:pPr>
            <a:r>
              <a:rPr lang="en-US" sz="1030" dirty="0">
                <a:ea typeface="Calibri Light" panose="020F0302020204030204" pitchFamily="34" charset="0"/>
                <a:cs typeface="Calibri Light" panose="020F0302020204030204" pitchFamily="34" charset="0"/>
              </a:rPr>
              <a:t>Enhance your print quality with Unique Color Gloss and 2.5D printing.</a:t>
            </a:r>
          </a:p>
          <a:p>
            <a:pPr marL="220690" indent="-220690">
              <a:buFont typeface="Wingdings" panose="05000000000000000000" pitchFamily="2" charset="2"/>
              <a:buChar char="§"/>
            </a:pPr>
            <a:r>
              <a:rPr lang="en-US" sz="1030" dirty="0">
                <a:ea typeface="Calibri Light" panose="020F0302020204030204" pitchFamily="34" charset="0"/>
                <a:cs typeface="Calibri Light" panose="020F0302020204030204" pitchFamily="34" charset="0"/>
              </a:rPr>
              <a:t>Long Distance Print mode supports fine line printing with gaps of up to 4.5 mm.</a:t>
            </a:r>
          </a:p>
          <a:p>
            <a:pPr marL="220690" indent="-220690">
              <a:buFont typeface="Wingdings" panose="05000000000000000000" pitchFamily="2" charset="2"/>
              <a:buChar char="§"/>
            </a:pPr>
            <a:r>
              <a:rPr lang="en-US" sz="1030" dirty="0">
                <a:ea typeface="Calibri Light" panose="020F0302020204030204" pitchFamily="34" charset="0"/>
                <a:cs typeface="Calibri Light" panose="020F0302020204030204" pitchFamily="34" charset="0"/>
              </a:rPr>
              <a:t>ADA-compliant high-speed Braille printing.</a:t>
            </a:r>
          </a:p>
        </p:txBody>
      </p:sp>
      <p:sp>
        <p:nvSpPr>
          <p:cNvPr id="59" name="TextBox 58">
            <a:extLst>
              <a:ext uri="{FF2B5EF4-FFF2-40B4-BE49-F238E27FC236}">
                <a16:creationId xmlns:a16="http://schemas.microsoft.com/office/drawing/2014/main" id="{AEE17641-4C63-77A0-6CEB-9DBB4034AF28}"/>
              </a:ext>
            </a:extLst>
          </p:cNvPr>
          <p:cNvSpPr txBox="1"/>
          <p:nvPr/>
        </p:nvSpPr>
        <p:spPr>
          <a:xfrm>
            <a:off x="6849604" y="4462054"/>
            <a:ext cx="746149" cy="607346"/>
          </a:xfrm>
          <a:prstGeom prst="rect">
            <a:avLst/>
          </a:prstGeom>
          <a:noFill/>
        </p:spPr>
        <p:txBody>
          <a:bodyPr wrap="square" rtlCol="0">
            <a:spAutoFit/>
          </a:bodyPr>
          <a:lstStyle/>
          <a:p>
            <a:r>
              <a:rPr lang="en-AU" sz="901" dirty="0">
                <a:solidFill>
                  <a:schemeClr val="bg1">
                    <a:lumMod val="50000"/>
                  </a:schemeClr>
                </a:solidFill>
                <a:latin typeface="Calibri" panose="020F0502020204030204" pitchFamily="34" charset="0"/>
                <a:cs typeface="Calibri" panose="020F0502020204030204" pitchFamily="34" charset="0"/>
              </a:rPr>
              <a:t>Minimum</a:t>
            </a:r>
          </a:p>
          <a:p>
            <a:r>
              <a:rPr lang="en-AU" sz="1545" b="1" dirty="0">
                <a:solidFill>
                  <a:srgbClr val="FF0000"/>
                </a:solidFill>
                <a:latin typeface="Calibri" panose="020F0502020204030204" pitchFamily="34" charset="0"/>
                <a:cs typeface="Calibri" panose="020F0502020204030204" pitchFamily="34" charset="0"/>
              </a:rPr>
              <a:t>6</a:t>
            </a:r>
            <a:r>
              <a:rPr lang="en-AU" sz="1158" dirty="0">
                <a:latin typeface="Calibri" panose="020F0502020204030204" pitchFamily="34" charset="0"/>
                <a:cs typeface="Calibri" panose="020F0502020204030204" pitchFamily="34" charset="0"/>
              </a:rPr>
              <a:t> pl</a:t>
            </a:r>
          </a:p>
          <a:p>
            <a:r>
              <a:rPr lang="en-AU" sz="901" dirty="0">
                <a:latin typeface="Calibri" panose="020F0502020204030204" pitchFamily="34" charset="0"/>
                <a:cs typeface="Calibri" panose="020F0502020204030204" pitchFamily="34" charset="0"/>
              </a:rPr>
              <a:t>Droplet</a:t>
            </a:r>
          </a:p>
        </p:txBody>
      </p:sp>
      <p:sp>
        <p:nvSpPr>
          <p:cNvPr id="60" name="TextBox 59">
            <a:extLst>
              <a:ext uri="{FF2B5EF4-FFF2-40B4-BE49-F238E27FC236}">
                <a16:creationId xmlns:a16="http://schemas.microsoft.com/office/drawing/2014/main" id="{844E2354-1334-8AD8-9330-D642AF28CE27}"/>
              </a:ext>
            </a:extLst>
          </p:cNvPr>
          <p:cNvSpPr txBox="1"/>
          <p:nvPr/>
        </p:nvSpPr>
        <p:spPr>
          <a:xfrm>
            <a:off x="4618907" y="4462053"/>
            <a:ext cx="1026408" cy="607346"/>
          </a:xfrm>
          <a:prstGeom prst="rect">
            <a:avLst/>
          </a:prstGeom>
          <a:noFill/>
        </p:spPr>
        <p:txBody>
          <a:bodyPr wrap="square" rtlCol="0">
            <a:spAutoFit/>
          </a:bodyPr>
          <a:lstStyle/>
          <a:p>
            <a:r>
              <a:rPr lang="en-AU" sz="901" dirty="0">
                <a:solidFill>
                  <a:schemeClr val="bg1">
                    <a:lumMod val="50000"/>
                  </a:schemeClr>
                </a:solidFill>
                <a:latin typeface="Calibri" panose="020F0502020204030204" pitchFamily="34" charset="0"/>
                <a:cs typeface="Calibri" panose="020F0502020204030204" pitchFamily="34" charset="0"/>
              </a:rPr>
              <a:t>Up to</a:t>
            </a:r>
          </a:p>
          <a:p>
            <a:r>
              <a:rPr lang="en-AU" sz="1545" b="1" dirty="0">
                <a:solidFill>
                  <a:srgbClr val="FF0000"/>
                </a:solidFill>
                <a:latin typeface="Calibri" panose="020F0502020204030204" pitchFamily="34" charset="0"/>
                <a:cs typeface="Calibri" panose="020F0502020204030204" pitchFamily="34" charset="0"/>
              </a:rPr>
              <a:t>81.6</a:t>
            </a:r>
            <a:r>
              <a:rPr lang="en-AU" sz="1158" dirty="0">
                <a:latin typeface="Calibri" panose="020F0502020204030204" pitchFamily="34" charset="0"/>
                <a:cs typeface="Calibri" panose="020F0502020204030204" pitchFamily="34" charset="0"/>
              </a:rPr>
              <a:t> ft</a:t>
            </a:r>
            <a:r>
              <a:rPr lang="en-AU" sz="1158" baseline="30000" dirty="0">
                <a:latin typeface="Calibri" panose="020F0502020204030204" pitchFamily="34" charset="0"/>
                <a:cs typeface="Calibri" panose="020F0502020204030204" pitchFamily="34" charset="0"/>
              </a:rPr>
              <a:t>2</a:t>
            </a:r>
            <a:r>
              <a:rPr lang="en-AU" sz="1158" dirty="0">
                <a:latin typeface="Calibri" panose="020F0502020204030204" pitchFamily="34" charset="0"/>
                <a:cs typeface="Calibri" panose="020F0502020204030204" pitchFamily="34" charset="0"/>
              </a:rPr>
              <a:t>/h</a:t>
            </a:r>
          </a:p>
          <a:p>
            <a:r>
              <a:rPr lang="en-AU" sz="901" dirty="0">
                <a:latin typeface="Calibri" panose="020F0502020204030204" pitchFamily="34" charset="0"/>
                <a:cs typeface="Calibri" panose="020F0502020204030204" pitchFamily="34" charset="0"/>
              </a:rPr>
              <a:t>Printing speed</a:t>
            </a:r>
          </a:p>
        </p:txBody>
      </p:sp>
      <p:sp>
        <p:nvSpPr>
          <p:cNvPr id="61" name="TextBox 60">
            <a:extLst>
              <a:ext uri="{FF2B5EF4-FFF2-40B4-BE49-F238E27FC236}">
                <a16:creationId xmlns:a16="http://schemas.microsoft.com/office/drawing/2014/main" id="{E547BCEF-1D4F-EBB4-579C-2A44BBAC2E70}"/>
              </a:ext>
            </a:extLst>
          </p:cNvPr>
          <p:cNvSpPr txBox="1"/>
          <p:nvPr/>
        </p:nvSpPr>
        <p:spPr>
          <a:xfrm>
            <a:off x="5794531" y="3698809"/>
            <a:ext cx="1813738" cy="726353"/>
          </a:xfrm>
          <a:prstGeom prst="rect">
            <a:avLst/>
          </a:prstGeom>
          <a:noFill/>
        </p:spPr>
        <p:txBody>
          <a:bodyPr wrap="square" rtlCol="0">
            <a:spAutoFit/>
          </a:bodyPr>
          <a:lstStyle/>
          <a:p>
            <a:r>
              <a:rPr lang="en-AU" sz="1030" dirty="0">
                <a:latin typeface="Calibri" panose="020F0502020204030204" pitchFamily="34" charset="0"/>
                <a:ea typeface="Calibri" panose="020F0502020204030204" pitchFamily="34" charset="0"/>
                <a:cs typeface="Calibri" panose="020F0502020204030204" pitchFamily="34" charset="0"/>
              </a:rPr>
              <a:t>MSRP</a:t>
            </a:r>
          </a:p>
          <a:p>
            <a:r>
              <a:rPr lang="en-AU" sz="1030" dirty="0">
                <a:latin typeface="Calibri" panose="020F0502020204030204" pitchFamily="34" charset="0"/>
                <a:ea typeface="Calibri" panose="020F0502020204030204" pitchFamily="34" charset="0"/>
                <a:cs typeface="Calibri" panose="020F0502020204030204" pitchFamily="34" charset="0"/>
              </a:rPr>
              <a:t>$ </a:t>
            </a:r>
            <a:r>
              <a:rPr lang="en-AU" sz="1545" b="1" i="1" dirty="0">
                <a:solidFill>
                  <a:srgbClr val="FF0000"/>
                </a:solidFill>
                <a:latin typeface="Calibri" panose="020F0502020204030204" pitchFamily="34" charset="0"/>
                <a:ea typeface="Calibri" panose="020F0502020204030204" pitchFamily="34" charset="0"/>
                <a:cs typeface="Calibri" panose="020F0502020204030204" pitchFamily="34" charset="0"/>
              </a:rPr>
              <a:t>65,995</a:t>
            </a:r>
            <a:r>
              <a:rPr lang="en-AU" sz="1158" dirty="0">
                <a:latin typeface="Calibri" panose="020F0502020204030204" pitchFamily="34" charset="0"/>
                <a:ea typeface="Calibri" panose="020F0502020204030204" pitchFamily="34" charset="0"/>
                <a:cs typeface="Calibri" panose="020F0502020204030204" pitchFamily="34" charset="0"/>
              </a:rPr>
              <a:t> </a:t>
            </a:r>
            <a:r>
              <a:rPr lang="en-AU" sz="1030" dirty="0">
                <a:latin typeface="Calibri" panose="020F0502020204030204" pitchFamily="34" charset="0"/>
                <a:ea typeface="Calibri" panose="020F0502020204030204" pitchFamily="34" charset="0"/>
                <a:cs typeface="Calibri" panose="020F0502020204030204" pitchFamily="34" charset="0"/>
              </a:rPr>
              <a:t>+ tax </a:t>
            </a:r>
            <a:endParaRPr lang="en-AU" sz="901" dirty="0">
              <a:latin typeface="Calibri" panose="020F0502020204030204" pitchFamily="34" charset="0"/>
              <a:ea typeface="Calibri" panose="020F0502020204030204" pitchFamily="34" charset="0"/>
              <a:cs typeface="Calibri" panose="020F0502020204030204" pitchFamily="34" charset="0"/>
            </a:endParaRPr>
          </a:p>
          <a:p>
            <a:r>
              <a:rPr lang="en-AU" sz="1030" dirty="0">
                <a:latin typeface="Calibri" panose="020F0502020204030204" pitchFamily="34" charset="0"/>
                <a:ea typeface="Calibri" panose="020F0502020204030204" pitchFamily="34" charset="0"/>
                <a:cs typeface="Calibri" panose="020F0502020204030204" pitchFamily="34" charset="0"/>
              </a:rPr>
              <a:t>$ </a:t>
            </a:r>
            <a:r>
              <a:rPr lang="en-AU" sz="1545" b="1" dirty="0">
                <a:solidFill>
                  <a:srgbClr val="FF0000"/>
                </a:solidFill>
                <a:latin typeface="Calibri" panose="020F0502020204030204" pitchFamily="34" charset="0"/>
                <a:ea typeface="Calibri" panose="020F0502020204030204" pitchFamily="34" charset="0"/>
                <a:cs typeface="Calibri" panose="020F0502020204030204" pitchFamily="34" charset="0"/>
              </a:rPr>
              <a:t>1,338</a:t>
            </a:r>
            <a:r>
              <a:rPr lang="en-AU" sz="1416" b="1" dirty="0">
                <a:latin typeface="Calibri" panose="020F0502020204030204" pitchFamily="34" charset="0"/>
                <a:ea typeface="Calibri" panose="020F0502020204030204" pitchFamily="34" charset="0"/>
                <a:cs typeface="Calibri" panose="020F0502020204030204" pitchFamily="34" charset="0"/>
              </a:rPr>
              <a:t> </a:t>
            </a:r>
            <a:r>
              <a:rPr lang="en-AU" sz="1030" dirty="0">
                <a:latin typeface="Calibri" panose="020F0502020204030204" pitchFamily="34" charset="0"/>
                <a:ea typeface="Calibri" panose="020F0502020204030204" pitchFamily="34" charset="0"/>
                <a:cs typeface="Calibri" panose="020F0502020204030204" pitchFamily="34" charset="0"/>
              </a:rPr>
              <a:t>/ </a:t>
            </a:r>
            <a:r>
              <a:rPr lang="en-AU" sz="1030" dirty="0" err="1">
                <a:latin typeface="Calibri" panose="020F0502020204030204" pitchFamily="34" charset="0"/>
                <a:ea typeface="Calibri" panose="020F0502020204030204" pitchFamily="34" charset="0"/>
                <a:cs typeface="Calibri" panose="020F0502020204030204" pitchFamily="34" charset="0"/>
              </a:rPr>
              <a:t>mo</a:t>
            </a:r>
            <a:r>
              <a:rPr lang="en-AU" sz="1030" dirty="0">
                <a:latin typeface="Calibri" panose="020F0502020204030204" pitchFamily="34" charset="0"/>
                <a:ea typeface="Calibri" panose="020F0502020204030204" pitchFamily="34" charset="0"/>
                <a:cs typeface="Calibri" panose="020F0502020204030204" pitchFamily="34" charset="0"/>
              </a:rPr>
              <a:t> - 60 </a:t>
            </a:r>
            <a:r>
              <a:rPr lang="en-AU" sz="1030" dirty="0" err="1">
                <a:latin typeface="Calibri" panose="020F0502020204030204" pitchFamily="34" charset="0"/>
                <a:ea typeface="Calibri" panose="020F0502020204030204" pitchFamily="34" charset="0"/>
                <a:cs typeface="Calibri" panose="020F0502020204030204" pitchFamily="34" charset="0"/>
              </a:rPr>
              <a:t>mo</a:t>
            </a:r>
            <a:r>
              <a:rPr lang="en-AU" sz="1030" dirty="0">
                <a:latin typeface="Calibri" panose="020F0502020204030204" pitchFamily="34" charset="0"/>
                <a:ea typeface="Calibri" panose="020F0502020204030204" pitchFamily="34" charset="0"/>
                <a:cs typeface="Calibri" panose="020F0502020204030204" pitchFamily="34" charset="0"/>
              </a:rPr>
              <a:t>*</a:t>
            </a:r>
          </a:p>
        </p:txBody>
      </p:sp>
      <p:sp>
        <p:nvSpPr>
          <p:cNvPr id="62" name="TextBox 61">
            <a:extLst>
              <a:ext uri="{FF2B5EF4-FFF2-40B4-BE49-F238E27FC236}">
                <a16:creationId xmlns:a16="http://schemas.microsoft.com/office/drawing/2014/main" id="{0F10A431-A84C-EF86-B27E-018EE6CDE366}"/>
              </a:ext>
            </a:extLst>
          </p:cNvPr>
          <p:cNvSpPr txBox="1"/>
          <p:nvPr/>
        </p:nvSpPr>
        <p:spPr>
          <a:xfrm>
            <a:off x="4601783" y="3381642"/>
            <a:ext cx="1906935" cy="330090"/>
          </a:xfrm>
          <a:prstGeom prst="rect">
            <a:avLst/>
          </a:prstGeom>
          <a:noFill/>
        </p:spPr>
        <p:txBody>
          <a:bodyPr wrap="square" rtlCol="0">
            <a:spAutoFit/>
          </a:bodyPr>
          <a:lstStyle/>
          <a:p>
            <a:r>
              <a:rPr lang="en-US" sz="1545" b="1" i="1" dirty="0">
                <a:latin typeface="+mj-lt"/>
                <a:ea typeface="Calibri" panose="020F0502020204030204" pitchFamily="34" charset="0"/>
                <a:cs typeface="Calibri" panose="020F0502020204030204" pitchFamily="34" charset="0"/>
              </a:rPr>
              <a:t>UJF-7151</a:t>
            </a:r>
            <a:r>
              <a:rPr lang="ja-JP" altLang="en-US" sz="1545" b="1" i="1" dirty="0">
                <a:latin typeface="+mj-lt"/>
                <a:ea typeface="Calibri" panose="020F0502020204030204" pitchFamily="34" charset="0"/>
                <a:cs typeface="Calibri" panose="020F0502020204030204" pitchFamily="34" charset="0"/>
              </a:rPr>
              <a:t> </a:t>
            </a:r>
            <a:r>
              <a:rPr lang="en-US" sz="1545" b="1" i="1" dirty="0" err="1">
                <a:latin typeface="+mj-lt"/>
                <a:ea typeface="Calibri" panose="020F0502020204030204" pitchFamily="34" charset="0"/>
                <a:cs typeface="Calibri" panose="020F0502020204030204" pitchFamily="34" charset="0"/>
              </a:rPr>
              <a:t>PlusII</a:t>
            </a:r>
            <a:endParaRPr lang="en-US" sz="1545" b="1" i="1" dirty="0">
              <a:latin typeface="+mj-lt"/>
              <a:ea typeface="Calibri" panose="020F0502020204030204" pitchFamily="34" charset="0"/>
              <a:cs typeface="Calibri" panose="020F0502020204030204" pitchFamily="34" charset="0"/>
            </a:endParaRPr>
          </a:p>
        </p:txBody>
      </p:sp>
      <p:grpSp>
        <p:nvGrpSpPr>
          <p:cNvPr id="64" name="Group 63">
            <a:extLst>
              <a:ext uri="{FF2B5EF4-FFF2-40B4-BE49-F238E27FC236}">
                <a16:creationId xmlns:a16="http://schemas.microsoft.com/office/drawing/2014/main" id="{1B08F85D-2A96-B498-953E-A67158E46C68}"/>
              </a:ext>
            </a:extLst>
          </p:cNvPr>
          <p:cNvGrpSpPr/>
          <p:nvPr/>
        </p:nvGrpSpPr>
        <p:grpSpPr>
          <a:xfrm>
            <a:off x="4496534" y="3063885"/>
            <a:ext cx="2502408" cy="308901"/>
            <a:chOff x="-5093492" y="2074047"/>
            <a:chExt cx="3642875" cy="239970"/>
          </a:xfrm>
        </p:grpSpPr>
        <p:sp>
          <p:nvSpPr>
            <p:cNvPr id="65" name="Rectangle 64">
              <a:extLst>
                <a:ext uri="{FF2B5EF4-FFF2-40B4-BE49-F238E27FC236}">
                  <a16:creationId xmlns:a16="http://schemas.microsoft.com/office/drawing/2014/main" id="{F8F0D858-A322-1EE1-842B-6EE3A7D40CC3}"/>
                </a:ext>
              </a:extLst>
            </p:cNvPr>
            <p:cNvSpPr/>
            <p:nvPr/>
          </p:nvSpPr>
          <p:spPr>
            <a:xfrm>
              <a:off x="-4966779" y="2074047"/>
              <a:ext cx="3382539" cy="239970"/>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87" dirty="0"/>
                <a:t>  </a:t>
              </a:r>
              <a:r>
                <a:rPr lang="en-AU" altLang="ja-JP" sz="1287" dirty="0"/>
                <a:t>&gt;&gt;</a:t>
              </a:r>
              <a:r>
                <a:rPr lang="ja-JP" altLang="en-US" sz="1287" dirty="0"/>
                <a:t> </a:t>
              </a:r>
              <a:r>
                <a:rPr lang="en-AU" altLang="ja-JP" sz="1287" dirty="0"/>
                <a:t>With Higher </a:t>
              </a:r>
              <a:r>
                <a:rPr lang="en-AU" altLang="ja-JP" sz="1545" b="1" dirty="0">
                  <a:solidFill>
                    <a:srgbClr val="FFFF00"/>
                  </a:solidFill>
                </a:rPr>
                <a:t>Precision</a:t>
              </a:r>
              <a:endParaRPr lang="en-AU" sz="1287" b="1" dirty="0">
                <a:solidFill>
                  <a:srgbClr val="FFFF00"/>
                </a:solidFill>
              </a:endParaRPr>
            </a:p>
          </p:txBody>
        </p:sp>
        <p:sp>
          <p:nvSpPr>
            <p:cNvPr id="66" name="Isosceles Triangle 65">
              <a:extLst>
                <a:ext uri="{FF2B5EF4-FFF2-40B4-BE49-F238E27FC236}">
                  <a16:creationId xmlns:a16="http://schemas.microsoft.com/office/drawing/2014/main" id="{04934648-57FB-F848-C6A5-314F9103509F}"/>
                </a:ext>
              </a:extLst>
            </p:cNvPr>
            <p:cNvSpPr/>
            <p:nvPr/>
          </p:nvSpPr>
          <p:spPr>
            <a:xfrm flipV="1">
              <a:off x="-5093492" y="2074049"/>
              <a:ext cx="260659" cy="239968"/>
            </a:xfrm>
            <a:prstGeom prst="triangle">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87"/>
            </a:p>
          </p:txBody>
        </p:sp>
        <p:sp>
          <p:nvSpPr>
            <p:cNvPr id="67" name="Isosceles Triangle 66">
              <a:extLst>
                <a:ext uri="{FF2B5EF4-FFF2-40B4-BE49-F238E27FC236}">
                  <a16:creationId xmlns:a16="http://schemas.microsoft.com/office/drawing/2014/main" id="{E95311A6-9222-E8BF-08B5-4921EFC52117}"/>
                </a:ext>
              </a:extLst>
            </p:cNvPr>
            <p:cNvSpPr/>
            <p:nvPr/>
          </p:nvSpPr>
          <p:spPr>
            <a:xfrm flipV="1">
              <a:off x="-1711276" y="2074047"/>
              <a:ext cx="260659" cy="239968"/>
            </a:xfrm>
            <a:prstGeom prst="triangle">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87"/>
            </a:p>
          </p:txBody>
        </p:sp>
      </p:grpSp>
      <p:sp>
        <p:nvSpPr>
          <p:cNvPr id="68" name="TextBox 67">
            <a:extLst>
              <a:ext uri="{FF2B5EF4-FFF2-40B4-BE49-F238E27FC236}">
                <a16:creationId xmlns:a16="http://schemas.microsoft.com/office/drawing/2014/main" id="{926E76D7-B38B-C66E-1971-B82688E9CEE0}"/>
              </a:ext>
            </a:extLst>
          </p:cNvPr>
          <p:cNvSpPr txBox="1"/>
          <p:nvPr/>
        </p:nvSpPr>
        <p:spPr>
          <a:xfrm>
            <a:off x="5578552" y="4452149"/>
            <a:ext cx="1337816" cy="607346"/>
          </a:xfrm>
          <a:prstGeom prst="rect">
            <a:avLst/>
          </a:prstGeom>
          <a:noFill/>
        </p:spPr>
        <p:txBody>
          <a:bodyPr wrap="square" rtlCol="0">
            <a:spAutoFit/>
          </a:bodyPr>
          <a:lstStyle/>
          <a:p>
            <a:r>
              <a:rPr lang="en-AU" sz="901" dirty="0">
                <a:solidFill>
                  <a:schemeClr val="bg1">
                    <a:lumMod val="50000"/>
                  </a:schemeClr>
                </a:solidFill>
                <a:latin typeface="Calibri" panose="020F0502020204030204" pitchFamily="34" charset="0"/>
                <a:cs typeface="Calibri" panose="020F0502020204030204" pitchFamily="34" charset="0"/>
              </a:rPr>
              <a:t>Maximum</a:t>
            </a:r>
          </a:p>
          <a:p>
            <a:r>
              <a:rPr lang="en-AU" sz="1545" b="1" dirty="0">
                <a:solidFill>
                  <a:srgbClr val="FF0000"/>
                </a:solidFill>
                <a:latin typeface="Calibri" panose="020F0502020204030204" pitchFamily="34" charset="0"/>
                <a:cs typeface="Calibri" panose="020F0502020204030204" pitchFamily="34" charset="0"/>
              </a:rPr>
              <a:t>28 x 20 </a:t>
            </a:r>
            <a:r>
              <a:rPr lang="en-AU" sz="1158" dirty="0">
                <a:latin typeface="Calibri" panose="020F0502020204030204" pitchFamily="34" charset="0"/>
                <a:cs typeface="Calibri" panose="020F0502020204030204" pitchFamily="34" charset="0"/>
              </a:rPr>
              <a:t>in</a:t>
            </a:r>
          </a:p>
          <a:p>
            <a:r>
              <a:rPr lang="en-AU" sz="901" dirty="0">
                <a:latin typeface="Calibri" panose="020F0502020204030204" pitchFamily="34" charset="0"/>
                <a:cs typeface="Calibri" panose="020F0502020204030204" pitchFamily="34" charset="0"/>
              </a:rPr>
              <a:t>Print area</a:t>
            </a:r>
          </a:p>
        </p:txBody>
      </p:sp>
      <p:sp>
        <p:nvSpPr>
          <p:cNvPr id="69" name="Rectangle 68">
            <a:extLst>
              <a:ext uri="{FF2B5EF4-FFF2-40B4-BE49-F238E27FC236}">
                <a16:creationId xmlns:a16="http://schemas.microsoft.com/office/drawing/2014/main" id="{7B525254-6F09-8EDB-DC24-B6295C95922C}"/>
              </a:ext>
            </a:extLst>
          </p:cNvPr>
          <p:cNvSpPr/>
          <p:nvPr/>
        </p:nvSpPr>
        <p:spPr>
          <a:xfrm>
            <a:off x="7826840" y="3375853"/>
            <a:ext cx="3012157" cy="3005241"/>
          </a:xfrm>
          <a:prstGeom prst="rect">
            <a:avLst/>
          </a:prstGeom>
          <a:solidFill>
            <a:schemeClr val="bg1"/>
          </a:solidFill>
          <a:ln w="1270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317" dirty="0"/>
          </a:p>
        </p:txBody>
      </p:sp>
      <p:sp>
        <p:nvSpPr>
          <p:cNvPr id="70" name="TextBox 69">
            <a:extLst>
              <a:ext uri="{FF2B5EF4-FFF2-40B4-BE49-F238E27FC236}">
                <a16:creationId xmlns:a16="http://schemas.microsoft.com/office/drawing/2014/main" id="{8094BF2C-1F19-A8C7-3019-8AA55CF459A8}"/>
              </a:ext>
            </a:extLst>
          </p:cNvPr>
          <p:cNvSpPr txBox="1"/>
          <p:nvPr/>
        </p:nvSpPr>
        <p:spPr>
          <a:xfrm>
            <a:off x="7826840" y="5126823"/>
            <a:ext cx="3012157" cy="1201867"/>
          </a:xfrm>
          <a:prstGeom prst="rect">
            <a:avLst/>
          </a:prstGeom>
          <a:noFill/>
        </p:spPr>
        <p:txBody>
          <a:bodyPr wrap="square" rtlCol="0">
            <a:spAutoFit/>
          </a:bodyPr>
          <a:lstStyle/>
          <a:p>
            <a:pPr marL="220690" indent="-220690">
              <a:buFont typeface="Wingdings" panose="05000000000000000000" pitchFamily="2" charset="2"/>
              <a:buChar char="§"/>
            </a:pPr>
            <a:r>
              <a:rPr lang="en-US" sz="1030" dirty="0" err="1">
                <a:ea typeface="Calibri Light" panose="020F0302020204030204" pitchFamily="34" charset="0"/>
                <a:cs typeface="Calibri Light" panose="020F0302020204030204" pitchFamily="34" charset="0"/>
              </a:rPr>
              <a:t>Prodcution</a:t>
            </a:r>
            <a:r>
              <a:rPr lang="en-US" sz="1030" dirty="0">
                <a:ea typeface="Calibri Light" panose="020F0302020204030204" pitchFamily="34" charset="0"/>
                <a:cs typeface="Calibri Light" panose="020F0302020204030204" pitchFamily="34" charset="0"/>
              </a:rPr>
              <a:t> output of 194 ft²/h with simultaneous 2-layer printing.</a:t>
            </a:r>
          </a:p>
          <a:p>
            <a:pPr marL="220690" indent="-220690">
              <a:buFont typeface="Wingdings" panose="05000000000000000000" pitchFamily="2" charset="2"/>
              <a:buChar char="§"/>
            </a:pPr>
            <a:r>
              <a:rPr lang="en-US" sz="1030" dirty="0">
                <a:ea typeface="Calibri Light" panose="020F0302020204030204" pitchFamily="34" charset="0"/>
                <a:cs typeface="Calibri Light" panose="020F0302020204030204" pitchFamily="34" charset="0"/>
              </a:rPr>
              <a:t>1200 × 1200 dpi enables practical printing of 3 pt text.</a:t>
            </a:r>
          </a:p>
          <a:p>
            <a:pPr marL="220690" indent="-220690">
              <a:buFont typeface="Wingdings" panose="05000000000000000000" pitchFamily="2" charset="2"/>
              <a:buChar char="§"/>
            </a:pPr>
            <a:r>
              <a:rPr lang="en-US" sz="1030" dirty="0">
                <a:ea typeface="Calibri Light" panose="020F0302020204030204" pitchFamily="34" charset="0"/>
                <a:cs typeface="Calibri Light" panose="020F0302020204030204" pitchFamily="34" charset="0"/>
              </a:rPr>
              <a:t>Clear and primer ink expand customer opportunities.</a:t>
            </a:r>
          </a:p>
          <a:p>
            <a:pPr marL="220690" indent="-220690">
              <a:buFont typeface="Wingdings" panose="05000000000000000000" pitchFamily="2" charset="2"/>
              <a:buChar char="§"/>
            </a:pPr>
            <a:r>
              <a:rPr lang="en-US" sz="1030" dirty="0">
                <a:ea typeface="Calibri Light" panose="020F0302020204030204" pitchFamily="34" charset="0"/>
                <a:cs typeface="Calibri Light" panose="020F0302020204030204" pitchFamily="34" charset="0"/>
              </a:rPr>
              <a:t>ADA-compliant, high-speed Braille printing.</a:t>
            </a:r>
          </a:p>
        </p:txBody>
      </p:sp>
      <p:sp>
        <p:nvSpPr>
          <p:cNvPr id="71" name="TextBox 70">
            <a:extLst>
              <a:ext uri="{FF2B5EF4-FFF2-40B4-BE49-F238E27FC236}">
                <a16:creationId xmlns:a16="http://schemas.microsoft.com/office/drawing/2014/main" id="{898D172F-1F49-06D6-41E7-891BF08CBA94}"/>
              </a:ext>
            </a:extLst>
          </p:cNvPr>
          <p:cNvSpPr txBox="1"/>
          <p:nvPr/>
        </p:nvSpPr>
        <p:spPr>
          <a:xfrm>
            <a:off x="10218539" y="4462054"/>
            <a:ext cx="746149" cy="607346"/>
          </a:xfrm>
          <a:prstGeom prst="rect">
            <a:avLst/>
          </a:prstGeom>
          <a:noFill/>
        </p:spPr>
        <p:txBody>
          <a:bodyPr wrap="square" rtlCol="0">
            <a:spAutoFit/>
          </a:bodyPr>
          <a:lstStyle/>
          <a:p>
            <a:r>
              <a:rPr lang="en-AU" sz="901" dirty="0">
                <a:solidFill>
                  <a:schemeClr val="bg1">
                    <a:lumMod val="50000"/>
                  </a:schemeClr>
                </a:solidFill>
                <a:latin typeface="Calibri" panose="020F0502020204030204" pitchFamily="34" charset="0"/>
                <a:cs typeface="Calibri" panose="020F0502020204030204" pitchFamily="34" charset="0"/>
              </a:rPr>
              <a:t>Minimum</a:t>
            </a:r>
          </a:p>
          <a:p>
            <a:r>
              <a:rPr lang="en-AU" sz="1545" b="1" dirty="0">
                <a:solidFill>
                  <a:srgbClr val="FF0000"/>
                </a:solidFill>
                <a:latin typeface="Calibri" panose="020F0502020204030204" pitchFamily="34" charset="0"/>
                <a:cs typeface="Calibri" panose="020F0502020204030204" pitchFamily="34" charset="0"/>
              </a:rPr>
              <a:t>7</a:t>
            </a:r>
            <a:r>
              <a:rPr lang="en-AU" sz="1158" dirty="0">
                <a:latin typeface="Calibri" panose="020F0502020204030204" pitchFamily="34" charset="0"/>
                <a:cs typeface="Calibri" panose="020F0502020204030204" pitchFamily="34" charset="0"/>
              </a:rPr>
              <a:t> pl</a:t>
            </a:r>
          </a:p>
          <a:p>
            <a:r>
              <a:rPr lang="en-AU" sz="901" dirty="0">
                <a:latin typeface="Calibri" panose="020F0502020204030204" pitchFamily="34" charset="0"/>
                <a:cs typeface="Calibri" panose="020F0502020204030204" pitchFamily="34" charset="0"/>
              </a:rPr>
              <a:t>Droplet</a:t>
            </a:r>
          </a:p>
        </p:txBody>
      </p:sp>
      <p:sp>
        <p:nvSpPr>
          <p:cNvPr id="72" name="TextBox 71">
            <a:extLst>
              <a:ext uri="{FF2B5EF4-FFF2-40B4-BE49-F238E27FC236}">
                <a16:creationId xmlns:a16="http://schemas.microsoft.com/office/drawing/2014/main" id="{DE13B688-28E4-1998-4A96-F41FF25A0E7E}"/>
              </a:ext>
            </a:extLst>
          </p:cNvPr>
          <p:cNvSpPr txBox="1"/>
          <p:nvPr/>
        </p:nvSpPr>
        <p:spPr>
          <a:xfrm>
            <a:off x="7852971" y="4462054"/>
            <a:ext cx="1026408" cy="607346"/>
          </a:xfrm>
          <a:prstGeom prst="rect">
            <a:avLst/>
          </a:prstGeom>
          <a:noFill/>
        </p:spPr>
        <p:txBody>
          <a:bodyPr wrap="square" rtlCol="0">
            <a:spAutoFit/>
          </a:bodyPr>
          <a:lstStyle/>
          <a:p>
            <a:r>
              <a:rPr lang="en-AU" sz="901" dirty="0">
                <a:solidFill>
                  <a:schemeClr val="bg1">
                    <a:lumMod val="50000"/>
                  </a:schemeClr>
                </a:solidFill>
                <a:latin typeface="Calibri" panose="020F0502020204030204" pitchFamily="34" charset="0"/>
                <a:cs typeface="Calibri" panose="020F0502020204030204" pitchFamily="34" charset="0"/>
              </a:rPr>
              <a:t>Up to</a:t>
            </a:r>
          </a:p>
          <a:p>
            <a:r>
              <a:rPr lang="en-AU" sz="1545" b="1" dirty="0">
                <a:solidFill>
                  <a:srgbClr val="FF0000"/>
                </a:solidFill>
                <a:latin typeface="Calibri" panose="020F0502020204030204" pitchFamily="34" charset="0"/>
                <a:cs typeface="Calibri" panose="020F0502020204030204" pitchFamily="34" charset="0"/>
              </a:rPr>
              <a:t>269</a:t>
            </a:r>
            <a:r>
              <a:rPr lang="en-AU" sz="1158" dirty="0">
                <a:latin typeface="Calibri" panose="020F0502020204030204" pitchFamily="34" charset="0"/>
                <a:cs typeface="Calibri" panose="020F0502020204030204" pitchFamily="34" charset="0"/>
              </a:rPr>
              <a:t> ft</a:t>
            </a:r>
            <a:r>
              <a:rPr lang="en-AU" sz="1158" baseline="30000" dirty="0">
                <a:latin typeface="Calibri" panose="020F0502020204030204" pitchFamily="34" charset="0"/>
                <a:cs typeface="Calibri" panose="020F0502020204030204" pitchFamily="34" charset="0"/>
              </a:rPr>
              <a:t>2</a:t>
            </a:r>
            <a:r>
              <a:rPr lang="en-AU" sz="1158" dirty="0">
                <a:latin typeface="Calibri" panose="020F0502020204030204" pitchFamily="34" charset="0"/>
                <a:cs typeface="Calibri" panose="020F0502020204030204" pitchFamily="34" charset="0"/>
              </a:rPr>
              <a:t>/h</a:t>
            </a:r>
          </a:p>
          <a:p>
            <a:r>
              <a:rPr lang="en-AU" sz="901" dirty="0">
                <a:latin typeface="Calibri" panose="020F0502020204030204" pitchFamily="34" charset="0"/>
                <a:cs typeface="Calibri" panose="020F0502020204030204" pitchFamily="34" charset="0"/>
              </a:rPr>
              <a:t>Printing speed</a:t>
            </a:r>
          </a:p>
        </p:txBody>
      </p:sp>
      <p:sp>
        <p:nvSpPr>
          <p:cNvPr id="73" name="TextBox 72">
            <a:extLst>
              <a:ext uri="{FF2B5EF4-FFF2-40B4-BE49-F238E27FC236}">
                <a16:creationId xmlns:a16="http://schemas.microsoft.com/office/drawing/2014/main" id="{072F05EF-E557-0E4A-E857-68063B06FEE5}"/>
              </a:ext>
            </a:extLst>
          </p:cNvPr>
          <p:cNvSpPr txBox="1"/>
          <p:nvPr/>
        </p:nvSpPr>
        <p:spPr>
          <a:xfrm>
            <a:off x="9135921" y="3698809"/>
            <a:ext cx="1706412" cy="726353"/>
          </a:xfrm>
          <a:prstGeom prst="rect">
            <a:avLst/>
          </a:prstGeom>
          <a:noFill/>
        </p:spPr>
        <p:txBody>
          <a:bodyPr wrap="square" rtlCol="0">
            <a:spAutoFit/>
          </a:bodyPr>
          <a:lstStyle/>
          <a:p>
            <a:r>
              <a:rPr lang="en-AU" sz="1030" dirty="0">
                <a:latin typeface="Calibri" panose="020F0502020204030204" pitchFamily="34" charset="0"/>
                <a:ea typeface="Calibri" panose="020F0502020204030204" pitchFamily="34" charset="0"/>
                <a:cs typeface="Calibri" panose="020F0502020204030204" pitchFamily="34" charset="0"/>
              </a:rPr>
              <a:t>MSRP</a:t>
            </a:r>
          </a:p>
          <a:p>
            <a:r>
              <a:rPr lang="en-AU" sz="1030" dirty="0">
                <a:latin typeface="Calibri" panose="020F0502020204030204" pitchFamily="34" charset="0"/>
                <a:ea typeface="Calibri" panose="020F0502020204030204" pitchFamily="34" charset="0"/>
                <a:cs typeface="Calibri" panose="020F0502020204030204" pitchFamily="34" charset="0"/>
              </a:rPr>
              <a:t>$ </a:t>
            </a:r>
            <a:r>
              <a:rPr lang="en-AU" sz="1545" b="1" i="1" dirty="0">
                <a:solidFill>
                  <a:srgbClr val="FF0000"/>
                </a:solidFill>
                <a:latin typeface="Calibri" panose="020F0502020204030204" pitchFamily="34" charset="0"/>
                <a:ea typeface="Calibri" panose="020F0502020204030204" pitchFamily="34" charset="0"/>
                <a:cs typeface="Calibri" panose="020F0502020204030204" pitchFamily="34" charset="0"/>
              </a:rPr>
              <a:t>71,495</a:t>
            </a:r>
            <a:r>
              <a:rPr lang="en-AU" sz="1158" dirty="0">
                <a:latin typeface="Calibri" panose="020F0502020204030204" pitchFamily="34" charset="0"/>
                <a:ea typeface="Calibri" panose="020F0502020204030204" pitchFamily="34" charset="0"/>
                <a:cs typeface="Calibri" panose="020F0502020204030204" pitchFamily="34" charset="0"/>
              </a:rPr>
              <a:t> </a:t>
            </a:r>
            <a:r>
              <a:rPr lang="en-AU" sz="1030" dirty="0">
                <a:latin typeface="Calibri" panose="020F0502020204030204" pitchFamily="34" charset="0"/>
                <a:ea typeface="Calibri" panose="020F0502020204030204" pitchFamily="34" charset="0"/>
                <a:cs typeface="Calibri" panose="020F0502020204030204" pitchFamily="34" charset="0"/>
              </a:rPr>
              <a:t>+ tax </a:t>
            </a:r>
            <a:endParaRPr lang="en-AU" sz="901" dirty="0">
              <a:latin typeface="Calibri" panose="020F0502020204030204" pitchFamily="34" charset="0"/>
              <a:ea typeface="Calibri" panose="020F0502020204030204" pitchFamily="34" charset="0"/>
              <a:cs typeface="Calibri" panose="020F0502020204030204" pitchFamily="34" charset="0"/>
            </a:endParaRPr>
          </a:p>
          <a:p>
            <a:r>
              <a:rPr lang="en-AU" sz="1030" dirty="0">
                <a:latin typeface="Calibri" panose="020F0502020204030204" pitchFamily="34" charset="0"/>
                <a:ea typeface="Calibri" panose="020F0502020204030204" pitchFamily="34" charset="0"/>
                <a:cs typeface="Calibri" panose="020F0502020204030204" pitchFamily="34" charset="0"/>
              </a:rPr>
              <a:t>$ </a:t>
            </a:r>
            <a:r>
              <a:rPr lang="en-AU" sz="1545" b="1" dirty="0">
                <a:solidFill>
                  <a:srgbClr val="FF0000"/>
                </a:solidFill>
                <a:latin typeface="Calibri" panose="020F0502020204030204" pitchFamily="34" charset="0"/>
                <a:ea typeface="Calibri" panose="020F0502020204030204" pitchFamily="34" charset="0"/>
                <a:cs typeface="Calibri" panose="020F0502020204030204" pitchFamily="34" charset="0"/>
              </a:rPr>
              <a:t>1,449</a:t>
            </a:r>
            <a:r>
              <a:rPr lang="en-AU" sz="1416" b="1" dirty="0">
                <a:latin typeface="Calibri" panose="020F0502020204030204" pitchFamily="34" charset="0"/>
                <a:ea typeface="Calibri" panose="020F0502020204030204" pitchFamily="34" charset="0"/>
                <a:cs typeface="Calibri" panose="020F0502020204030204" pitchFamily="34" charset="0"/>
              </a:rPr>
              <a:t> </a:t>
            </a:r>
            <a:r>
              <a:rPr lang="en-AU" sz="1030" dirty="0">
                <a:latin typeface="Calibri" panose="020F0502020204030204" pitchFamily="34" charset="0"/>
                <a:ea typeface="Calibri" panose="020F0502020204030204" pitchFamily="34" charset="0"/>
                <a:cs typeface="Calibri" panose="020F0502020204030204" pitchFamily="34" charset="0"/>
              </a:rPr>
              <a:t>/ </a:t>
            </a:r>
            <a:r>
              <a:rPr lang="en-AU" sz="1030" dirty="0" err="1">
                <a:latin typeface="Calibri" panose="020F0502020204030204" pitchFamily="34" charset="0"/>
                <a:ea typeface="Calibri" panose="020F0502020204030204" pitchFamily="34" charset="0"/>
                <a:cs typeface="Calibri" panose="020F0502020204030204" pitchFamily="34" charset="0"/>
              </a:rPr>
              <a:t>mo</a:t>
            </a:r>
            <a:r>
              <a:rPr lang="en-AU" sz="1030" dirty="0">
                <a:latin typeface="Calibri" panose="020F0502020204030204" pitchFamily="34" charset="0"/>
                <a:ea typeface="Calibri" panose="020F0502020204030204" pitchFamily="34" charset="0"/>
                <a:cs typeface="Calibri" panose="020F0502020204030204" pitchFamily="34" charset="0"/>
              </a:rPr>
              <a:t> - 60 </a:t>
            </a:r>
            <a:r>
              <a:rPr lang="en-AU" sz="1030" dirty="0" err="1">
                <a:latin typeface="Calibri" panose="020F0502020204030204" pitchFamily="34" charset="0"/>
                <a:ea typeface="Calibri" panose="020F0502020204030204" pitchFamily="34" charset="0"/>
                <a:cs typeface="Calibri" panose="020F0502020204030204" pitchFamily="34" charset="0"/>
              </a:rPr>
              <a:t>mo</a:t>
            </a:r>
            <a:r>
              <a:rPr lang="en-AU" sz="1030" dirty="0">
                <a:latin typeface="Calibri" panose="020F0502020204030204" pitchFamily="34" charset="0"/>
                <a:ea typeface="Calibri" panose="020F0502020204030204" pitchFamily="34" charset="0"/>
                <a:cs typeface="Calibri" panose="020F0502020204030204" pitchFamily="34" charset="0"/>
              </a:rPr>
              <a:t>*</a:t>
            </a:r>
          </a:p>
        </p:txBody>
      </p:sp>
      <p:sp>
        <p:nvSpPr>
          <p:cNvPr id="74" name="TextBox 73">
            <a:extLst>
              <a:ext uri="{FF2B5EF4-FFF2-40B4-BE49-F238E27FC236}">
                <a16:creationId xmlns:a16="http://schemas.microsoft.com/office/drawing/2014/main" id="{ACCA38D8-7C57-95BD-E2C7-C8B24764DE38}"/>
              </a:ext>
            </a:extLst>
          </p:cNvPr>
          <p:cNvSpPr txBox="1"/>
          <p:nvPr/>
        </p:nvSpPr>
        <p:spPr>
          <a:xfrm>
            <a:off x="7835848" y="3381642"/>
            <a:ext cx="2134546" cy="330090"/>
          </a:xfrm>
          <a:prstGeom prst="rect">
            <a:avLst/>
          </a:prstGeom>
          <a:noFill/>
        </p:spPr>
        <p:txBody>
          <a:bodyPr wrap="square" rtlCol="0">
            <a:spAutoFit/>
          </a:bodyPr>
          <a:lstStyle/>
          <a:p>
            <a:r>
              <a:rPr lang="en-US" sz="1545" b="1" i="1" dirty="0">
                <a:latin typeface="+mj-lt"/>
                <a:ea typeface="Calibri" panose="020F0502020204030204" pitchFamily="34" charset="0"/>
                <a:cs typeface="Calibri" panose="020F0502020204030204" pitchFamily="34" charset="0"/>
              </a:rPr>
              <a:t>JFX200-1213 EX</a:t>
            </a:r>
          </a:p>
        </p:txBody>
      </p:sp>
      <p:grpSp>
        <p:nvGrpSpPr>
          <p:cNvPr id="76" name="Group 75">
            <a:extLst>
              <a:ext uri="{FF2B5EF4-FFF2-40B4-BE49-F238E27FC236}">
                <a16:creationId xmlns:a16="http://schemas.microsoft.com/office/drawing/2014/main" id="{6368C067-7C59-62E5-BA65-C300B5B93D2B}"/>
              </a:ext>
            </a:extLst>
          </p:cNvPr>
          <p:cNvGrpSpPr/>
          <p:nvPr/>
        </p:nvGrpSpPr>
        <p:grpSpPr>
          <a:xfrm>
            <a:off x="7730605" y="3063885"/>
            <a:ext cx="2502408" cy="308901"/>
            <a:chOff x="-5093492" y="2074047"/>
            <a:chExt cx="3642875" cy="239970"/>
          </a:xfrm>
        </p:grpSpPr>
        <p:sp>
          <p:nvSpPr>
            <p:cNvPr id="77" name="Rectangle 76">
              <a:extLst>
                <a:ext uri="{FF2B5EF4-FFF2-40B4-BE49-F238E27FC236}">
                  <a16:creationId xmlns:a16="http://schemas.microsoft.com/office/drawing/2014/main" id="{82A312CB-E82F-1525-4CDE-21BFA099C11D}"/>
                </a:ext>
              </a:extLst>
            </p:cNvPr>
            <p:cNvSpPr/>
            <p:nvPr/>
          </p:nvSpPr>
          <p:spPr>
            <a:xfrm>
              <a:off x="-4966779" y="2074047"/>
              <a:ext cx="3382539" cy="239970"/>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87" dirty="0"/>
                <a:t>  </a:t>
              </a:r>
              <a:r>
                <a:rPr lang="en-AU" altLang="ja-JP" sz="1287" dirty="0"/>
                <a:t>&gt;&gt;</a:t>
              </a:r>
              <a:r>
                <a:rPr lang="ja-JP" altLang="en-US" sz="1287" dirty="0"/>
                <a:t> </a:t>
              </a:r>
              <a:r>
                <a:rPr lang="en-AU" sz="1287" dirty="0"/>
                <a:t>Boost </a:t>
              </a:r>
              <a:r>
                <a:rPr lang="en-AU" sz="1545" b="1" dirty="0">
                  <a:solidFill>
                    <a:srgbClr val="FFFF00"/>
                  </a:solidFill>
                </a:rPr>
                <a:t>Productivity</a:t>
              </a:r>
              <a:endParaRPr lang="en-AU" sz="1287" b="1" dirty="0">
                <a:solidFill>
                  <a:srgbClr val="FFFF00"/>
                </a:solidFill>
              </a:endParaRPr>
            </a:p>
          </p:txBody>
        </p:sp>
        <p:sp>
          <p:nvSpPr>
            <p:cNvPr id="78" name="Isosceles Triangle 77">
              <a:extLst>
                <a:ext uri="{FF2B5EF4-FFF2-40B4-BE49-F238E27FC236}">
                  <a16:creationId xmlns:a16="http://schemas.microsoft.com/office/drawing/2014/main" id="{C8748E40-508C-6F7B-AE02-FCDD1743C55C}"/>
                </a:ext>
              </a:extLst>
            </p:cNvPr>
            <p:cNvSpPr/>
            <p:nvPr/>
          </p:nvSpPr>
          <p:spPr>
            <a:xfrm flipV="1">
              <a:off x="-5093492" y="2074049"/>
              <a:ext cx="260659" cy="239968"/>
            </a:xfrm>
            <a:prstGeom prst="triangle">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87"/>
            </a:p>
          </p:txBody>
        </p:sp>
        <p:sp>
          <p:nvSpPr>
            <p:cNvPr id="79" name="Isosceles Triangle 78">
              <a:extLst>
                <a:ext uri="{FF2B5EF4-FFF2-40B4-BE49-F238E27FC236}">
                  <a16:creationId xmlns:a16="http://schemas.microsoft.com/office/drawing/2014/main" id="{48C0BFC1-BDE6-8F8A-8407-1EFAE9F52BE1}"/>
                </a:ext>
              </a:extLst>
            </p:cNvPr>
            <p:cNvSpPr/>
            <p:nvPr/>
          </p:nvSpPr>
          <p:spPr>
            <a:xfrm flipV="1">
              <a:off x="-1711276" y="2074047"/>
              <a:ext cx="260659" cy="239968"/>
            </a:xfrm>
            <a:prstGeom prst="triangle">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87"/>
            </a:p>
          </p:txBody>
        </p:sp>
      </p:grpSp>
      <p:sp>
        <p:nvSpPr>
          <p:cNvPr id="80" name="TextBox 79">
            <a:extLst>
              <a:ext uri="{FF2B5EF4-FFF2-40B4-BE49-F238E27FC236}">
                <a16:creationId xmlns:a16="http://schemas.microsoft.com/office/drawing/2014/main" id="{90E054E9-E817-3D47-7CBF-41462432953E}"/>
              </a:ext>
            </a:extLst>
          </p:cNvPr>
          <p:cNvSpPr txBox="1"/>
          <p:nvPr/>
        </p:nvSpPr>
        <p:spPr>
          <a:xfrm>
            <a:off x="8759586" y="4452149"/>
            <a:ext cx="1578748" cy="607346"/>
          </a:xfrm>
          <a:prstGeom prst="rect">
            <a:avLst/>
          </a:prstGeom>
          <a:noFill/>
        </p:spPr>
        <p:txBody>
          <a:bodyPr wrap="square" rtlCol="0">
            <a:spAutoFit/>
          </a:bodyPr>
          <a:lstStyle/>
          <a:p>
            <a:r>
              <a:rPr lang="en-AU" sz="901" dirty="0">
                <a:solidFill>
                  <a:schemeClr val="bg1">
                    <a:lumMod val="50000"/>
                  </a:schemeClr>
                </a:solidFill>
                <a:latin typeface="Calibri" panose="020F0502020204030204" pitchFamily="34" charset="0"/>
                <a:cs typeface="Calibri" panose="020F0502020204030204" pitchFamily="34" charset="0"/>
              </a:rPr>
              <a:t>Maximum</a:t>
            </a:r>
          </a:p>
          <a:p>
            <a:r>
              <a:rPr lang="en-AU" sz="1545" b="1" dirty="0">
                <a:solidFill>
                  <a:srgbClr val="FF0000"/>
                </a:solidFill>
                <a:latin typeface="Calibri" panose="020F0502020204030204" pitchFamily="34" charset="0"/>
                <a:cs typeface="Calibri" panose="020F0502020204030204" pitchFamily="34" charset="0"/>
              </a:rPr>
              <a:t>50</a:t>
            </a:r>
            <a:r>
              <a:rPr lang="en-AU" sz="1158" dirty="0">
                <a:latin typeface="Calibri" panose="020F0502020204030204" pitchFamily="34" charset="0"/>
                <a:cs typeface="Calibri" panose="020F0502020204030204" pitchFamily="34" charset="0"/>
              </a:rPr>
              <a:t> x </a:t>
            </a:r>
            <a:r>
              <a:rPr lang="en-AU" sz="1545" b="1" dirty="0">
                <a:solidFill>
                  <a:srgbClr val="FF0000"/>
                </a:solidFill>
                <a:latin typeface="Calibri" panose="020F0502020204030204" pitchFamily="34" charset="0"/>
                <a:cs typeface="Calibri" panose="020F0502020204030204" pitchFamily="34" charset="0"/>
              </a:rPr>
              <a:t>51.2</a:t>
            </a:r>
            <a:r>
              <a:rPr lang="en-AU" sz="1158" dirty="0">
                <a:solidFill>
                  <a:srgbClr val="FF0000"/>
                </a:solidFill>
                <a:latin typeface="Calibri" panose="020F0502020204030204" pitchFamily="34" charset="0"/>
                <a:cs typeface="Calibri" panose="020F0502020204030204" pitchFamily="34" charset="0"/>
              </a:rPr>
              <a:t> </a:t>
            </a:r>
            <a:r>
              <a:rPr lang="en-AU" sz="1158" dirty="0">
                <a:latin typeface="Calibri" panose="020F0502020204030204" pitchFamily="34" charset="0"/>
                <a:cs typeface="Calibri" panose="020F0502020204030204" pitchFamily="34" charset="0"/>
              </a:rPr>
              <a:t>in</a:t>
            </a:r>
          </a:p>
          <a:p>
            <a:r>
              <a:rPr lang="en-AU" sz="901" dirty="0">
                <a:latin typeface="Calibri" panose="020F0502020204030204" pitchFamily="34" charset="0"/>
                <a:cs typeface="Calibri" panose="020F0502020204030204" pitchFamily="34" charset="0"/>
              </a:rPr>
              <a:t>Print area</a:t>
            </a:r>
          </a:p>
        </p:txBody>
      </p:sp>
      <p:pic>
        <p:nvPicPr>
          <p:cNvPr id="81" name="Picture 6">
            <a:extLst>
              <a:ext uri="{FF2B5EF4-FFF2-40B4-BE49-F238E27FC236}">
                <a16:creationId xmlns:a16="http://schemas.microsoft.com/office/drawing/2014/main" id="{AACC1EEF-CCF0-816A-A89C-52DD3B81B39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396" t="9447" r="9419"/>
          <a:stretch>
            <a:fillRect/>
          </a:stretch>
        </p:blipFill>
        <p:spPr bwMode="auto">
          <a:xfrm>
            <a:off x="4804622" y="3746568"/>
            <a:ext cx="878662" cy="65370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A large printer with bottles on the side&#10;&#10;AI-generated content may be incorrect.">
            <a:extLst>
              <a:ext uri="{FF2B5EF4-FFF2-40B4-BE49-F238E27FC236}">
                <a16:creationId xmlns:a16="http://schemas.microsoft.com/office/drawing/2014/main" id="{51339F9D-03A8-74D9-0D33-4C004BACC256}"/>
              </a:ext>
            </a:extLst>
          </p:cNvPr>
          <p:cNvPicPr>
            <a:picLocks noChangeAspect="1"/>
          </p:cNvPicPr>
          <p:nvPr/>
        </p:nvPicPr>
        <p:blipFill>
          <a:blip r:embed="rId7"/>
          <a:srcRect l="6630" t="21003" r="6817" b="7893"/>
          <a:stretch>
            <a:fillRect/>
          </a:stretch>
        </p:blipFill>
        <p:spPr>
          <a:xfrm>
            <a:off x="7942191" y="3813827"/>
            <a:ext cx="1164572" cy="637741"/>
          </a:xfrm>
          <a:prstGeom prst="rect">
            <a:avLst/>
          </a:prstGeom>
        </p:spPr>
      </p:pic>
      <p:pic>
        <p:nvPicPr>
          <p:cNvPr id="95" name="Picture 19" descr="C:\Documents and Settings\shuichi_hamada\デスクトップ\UJF-3042HG写真\UJF-3042HG_Front_Down.jpg">
            <a:extLst>
              <a:ext uri="{FF2B5EF4-FFF2-40B4-BE49-F238E27FC236}">
                <a16:creationId xmlns:a16="http://schemas.microsoft.com/office/drawing/2014/main" id="{01A08646-1693-E348-8B06-757F742BD0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31312" y="979119"/>
            <a:ext cx="717511" cy="67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1" descr="D:\Users\shuichi_hamada\Desktop\UJF-6042_製品写真\UJF-6042_up.jpg">
            <a:extLst>
              <a:ext uri="{FF2B5EF4-FFF2-40B4-BE49-F238E27FC236}">
                <a16:creationId xmlns:a16="http://schemas.microsoft.com/office/drawing/2014/main" id="{3AF9CB71-EAEB-1C14-8A7E-2313FD00D3C3}"/>
              </a:ext>
            </a:extLst>
          </p:cNvPr>
          <p:cNvPicPr>
            <a:picLocks noChangeAspect="1" noChangeArrowheads="1"/>
          </p:cNvPicPr>
          <p:nvPr/>
        </p:nvPicPr>
        <p:blipFill>
          <a:blip r:embed="rId9" cstate="print"/>
          <a:srcRect b="11305"/>
          <a:stretch>
            <a:fillRect/>
          </a:stretch>
        </p:blipFill>
        <p:spPr bwMode="auto">
          <a:xfrm>
            <a:off x="2148823" y="957149"/>
            <a:ext cx="1135609" cy="805603"/>
          </a:xfrm>
          <a:prstGeom prst="rect">
            <a:avLst/>
          </a:prstGeom>
          <a:noFill/>
        </p:spPr>
      </p:pic>
      <p:pic>
        <p:nvPicPr>
          <p:cNvPr id="97" name="図 16">
            <a:extLst>
              <a:ext uri="{FF2B5EF4-FFF2-40B4-BE49-F238E27FC236}">
                <a16:creationId xmlns:a16="http://schemas.microsoft.com/office/drawing/2014/main" id="{94C4C962-A005-142F-0CFD-E48654BE647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433757" y="1770520"/>
            <a:ext cx="745022" cy="640677"/>
          </a:xfrm>
          <a:prstGeom prst="rect">
            <a:avLst/>
          </a:prstGeom>
        </p:spPr>
      </p:pic>
      <p:pic>
        <p:nvPicPr>
          <p:cNvPr id="98" name="図 17">
            <a:extLst>
              <a:ext uri="{FF2B5EF4-FFF2-40B4-BE49-F238E27FC236}">
                <a16:creationId xmlns:a16="http://schemas.microsoft.com/office/drawing/2014/main" id="{27ED8896-DD4B-04A0-2FE4-DEA5A939865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44215" y="1741363"/>
            <a:ext cx="953894" cy="659696"/>
          </a:xfrm>
          <a:prstGeom prst="rect">
            <a:avLst/>
          </a:prstGeom>
        </p:spPr>
      </p:pic>
      <p:sp>
        <p:nvSpPr>
          <p:cNvPr id="99" name="Rectangle 98">
            <a:extLst>
              <a:ext uri="{FF2B5EF4-FFF2-40B4-BE49-F238E27FC236}">
                <a16:creationId xmlns:a16="http://schemas.microsoft.com/office/drawing/2014/main" id="{F6FF8AB1-CE39-9E43-5210-553A8665A62D}"/>
              </a:ext>
            </a:extLst>
          </p:cNvPr>
          <p:cNvSpPr/>
          <p:nvPr/>
        </p:nvSpPr>
        <p:spPr>
          <a:xfrm>
            <a:off x="1353008" y="572593"/>
            <a:ext cx="2037872" cy="2102231"/>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317" dirty="0"/>
          </a:p>
        </p:txBody>
      </p:sp>
      <p:sp>
        <p:nvSpPr>
          <p:cNvPr id="100" name="TextBox 99">
            <a:extLst>
              <a:ext uri="{FF2B5EF4-FFF2-40B4-BE49-F238E27FC236}">
                <a16:creationId xmlns:a16="http://schemas.microsoft.com/office/drawing/2014/main" id="{1F30D0FC-1143-41CC-8C71-E9A4DB831CB1}"/>
              </a:ext>
            </a:extLst>
          </p:cNvPr>
          <p:cNvSpPr txBox="1"/>
          <p:nvPr/>
        </p:nvSpPr>
        <p:spPr>
          <a:xfrm>
            <a:off x="1353008" y="568373"/>
            <a:ext cx="2037872" cy="290401"/>
          </a:xfrm>
          <a:prstGeom prst="rect">
            <a:avLst/>
          </a:prstGeom>
          <a:solidFill>
            <a:schemeClr val="bg1">
              <a:lumMod val="50000"/>
            </a:schemeClr>
          </a:solidFill>
          <a:ln>
            <a:noFill/>
          </a:ln>
        </p:spPr>
        <p:txBody>
          <a:bodyPr wrap="square" rtlCol="0">
            <a:spAutoFit/>
          </a:bodyPr>
          <a:lstStyle/>
          <a:p>
            <a:r>
              <a:rPr lang="en-US" sz="1287" dirty="0">
                <a:solidFill>
                  <a:schemeClr val="bg1"/>
                </a:solidFill>
                <a:ea typeface="Calibri" panose="020F0502020204030204" pitchFamily="34" charset="0"/>
                <a:cs typeface="Calibri" panose="020F0502020204030204" pitchFamily="34" charset="0"/>
              </a:rPr>
              <a:t>Your Current UJF Series</a:t>
            </a:r>
          </a:p>
        </p:txBody>
      </p:sp>
      <p:sp>
        <p:nvSpPr>
          <p:cNvPr id="101" name="Rectangle 100">
            <a:extLst>
              <a:ext uri="{FF2B5EF4-FFF2-40B4-BE49-F238E27FC236}">
                <a16:creationId xmlns:a16="http://schemas.microsoft.com/office/drawing/2014/main" id="{A1096499-8F6B-AAF5-AB46-A4E8047DB1AC}"/>
              </a:ext>
            </a:extLst>
          </p:cNvPr>
          <p:cNvSpPr/>
          <p:nvPr/>
        </p:nvSpPr>
        <p:spPr>
          <a:xfrm>
            <a:off x="4592775" y="869215"/>
            <a:ext cx="6245771" cy="1789713"/>
          </a:xfrm>
          <a:prstGeom prst="rect">
            <a:avLst/>
          </a:prstGeom>
          <a:no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317" dirty="0"/>
          </a:p>
        </p:txBody>
      </p:sp>
      <p:grpSp>
        <p:nvGrpSpPr>
          <p:cNvPr id="102" name="Group 101">
            <a:extLst>
              <a:ext uri="{FF2B5EF4-FFF2-40B4-BE49-F238E27FC236}">
                <a16:creationId xmlns:a16="http://schemas.microsoft.com/office/drawing/2014/main" id="{E569BABC-E2BD-8F20-A655-C4B19789E4B0}"/>
              </a:ext>
            </a:extLst>
          </p:cNvPr>
          <p:cNvGrpSpPr/>
          <p:nvPr/>
        </p:nvGrpSpPr>
        <p:grpSpPr>
          <a:xfrm>
            <a:off x="4461402" y="568372"/>
            <a:ext cx="3463221" cy="308901"/>
            <a:chOff x="-5093492" y="2074047"/>
            <a:chExt cx="3642875" cy="239970"/>
          </a:xfrm>
        </p:grpSpPr>
        <p:sp>
          <p:nvSpPr>
            <p:cNvPr id="103" name="Rectangle 102">
              <a:extLst>
                <a:ext uri="{FF2B5EF4-FFF2-40B4-BE49-F238E27FC236}">
                  <a16:creationId xmlns:a16="http://schemas.microsoft.com/office/drawing/2014/main" id="{37316FB5-69CE-1370-5B88-235A0B0A143A}"/>
                </a:ext>
              </a:extLst>
            </p:cNvPr>
            <p:cNvSpPr/>
            <p:nvPr/>
          </p:nvSpPr>
          <p:spPr>
            <a:xfrm>
              <a:off x="-4966779" y="2074047"/>
              <a:ext cx="3382539" cy="239970"/>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87" dirty="0"/>
                <a:t>  </a:t>
              </a:r>
              <a:r>
                <a:rPr lang="en-AU" altLang="ja-JP" sz="1287" dirty="0"/>
                <a:t>&gt;&gt;</a:t>
              </a:r>
              <a:r>
                <a:rPr lang="ja-JP" altLang="en-US" sz="1287" dirty="0"/>
                <a:t> </a:t>
              </a:r>
              <a:r>
                <a:rPr lang="en-AU" sz="1287" dirty="0"/>
                <a:t>Upgrade to </a:t>
              </a:r>
              <a:r>
                <a:rPr lang="en-AU" sz="1545" b="1" dirty="0">
                  <a:solidFill>
                    <a:srgbClr val="FFFF00"/>
                  </a:solidFill>
                </a:rPr>
                <a:t>The Latest models</a:t>
              </a:r>
              <a:endParaRPr lang="en-AU" sz="1287" b="1" dirty="0">
                <a:solidFill>
                  <a:srgbClr val="FFFF00"/>
                </a:solidFill>
              </a:endParaRPr>
            </a:p>
          </p:txBody>
        </p:sp>
        <p:sp>
          <p:nvSpPr>
            <p:cNvPr id="104" name="Isosceles Triangle 103">
              <a:extLst>
                <a:ext uri="{FF2B5EF4-FFF2-40B4-BE49-F238E27FC236}">
                  <a16:creationId xmlns:a16="http://schemas.microsoft.com/office/drawing/2014/main" id="{10B70542-3964-B584-7A77-604603613F80}"/>
                </a:ext>
              </a:extLst>
            </p:cNvPr>
            <p:cNvSpPr/>
            <p:nvPr/>
          </p:nvSpPr>
          <p:spPr>
            <a:xfrm flipV="1">
              <a:off x="-5093492" y="2074049"/>
              <a:ext cx="260659" cy="239968"/>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87"/>
            </a:p>
          </p:txBody>
        </p:sp>
        <p:sp>
          <p:nvSpPr>
            <p:cNvPr id="105" name="Isosceles Triangle 104">
              <a:extLst>
                <a:ext uri="{FF2B5EF4-FFF2-40B4-BE49-F238E27FC236}">
                  <a16:creationId xmlns:a16="http://schemas.microsoft.com/office/drawing/2014/main" id="{E6950F86-E241-7FC5-203C-0F4D7ECEEA74}"/>
                </a:ext>
              </a:extLst>
            </p:cNvPr>
            <p:cNvSpPr/>
            <p:nvPr/>
          </p:nvSpPr>
          <p:spPr>
            <a:xfrm flipV="1">
              <a:off x="-1711276" y="2074047"/>
              <a:ext cx="260659" cy="239968"/>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87"/>
            </a:p>
          </p:txBody>
        </p:sp>
      </p:grpSp>
      <p:sp>
        <p:nvSpPr>
          <p:cNvPr id="106" name="TextBox 105">
            <a:extLst>
              <a:ext uri="{FF2B5EF4-FFF2-40B4-BE49-F238E27FC236}">
                <a16:creationId xmlns:a16="http://schemas.microsoft.com/office/drawing/2014/main" id="{4D272BD2-7B37-42E8-AF15-64F1E115735B}"/>
              </a:ext>
            </a:extLst>
          </p:cNvPr>
          <p:cNvSpPr txBox="1"/>
          <p:nvPr/>
        </p:nvSpPr>
        <p:spPr>
          <a:xfrm>
            <a:off x="5760244" y="1082115"/>
            <a:ext cx="1706412" cy="726353"/>
          </a:xfrm>
          <a:prstGeom prst="rect">
            <a:avLst/>
          </a:prstGeom>
          <a:noFill/>
        </p:spPr>
        <p:txBody>
          <a:bodyPr wrap="square" rtlCol="0">
            <a:spAutoFit/>
          </a:bodyPr>
          <a:lstStyle/>
          <a:p>
            <a:r>
              <a:rPr lang="en-AU" sz="1030" dirty="0">
                <a:latin typeface="Calibri" panose="020F0502020204030204" pitchFamily="34" charset="0"/>
                <a:ea typeface="Calibri" panose="020F0502020204030204" pitchFamily="34" charset="0"/>
                <a:cs typeface="Calibri" panose="020F0502020204030204" pitchFamily="34" charset="0"/>
              </a:rPr>
              <a:t>MSRP</a:t>
            </a:r>
          </a:p>
          <a:p>
            <a:r>
              <a:rPr lang="en-AU" sz="1030" dirty="0">
                <a:latin typeface="Calibri" panose="020F0502020204030204" pitchFamily="34" charset="0"/>
                <a:ea typeface="Calibri" panose="020F0502020204030204" pitchFamily="34" charset="0"/>
                <a:cs typeface="Calibri" panose="020F0502020204030204" pitchFamily="34" charset="0"/>
              </a:rPr>
              <a:t>$ </a:t>
            </a:r>
            <a:r>
              <a:rPr lang="en-AU" sz="1545" b="1" i="1" dirty="0">
                <a:solidFill>
                  <a:srgbClr val="FF0000"/>
                </a:solidFill>
                <a:latin typeface="Calibri" panose="020F0502020204030204" pitchFamily="34" charset="0"/>
                <a:ea typeface="Calibri" panose="020F0502020204030204" pitchFamily="34" charset="0"/>
                <a:cs typeface="Calibri" panose="020F0502020204030204" pitchFamily="34" charset="0"/>
              </a:rPr>
              <a:t>21,995</a:t>
            </a:r>
            <a:r>
              <a:rPr lang="en-AU" sz="1158" dirty="0">
                <a:latin typeface="Calibri" panose="020F0502020204030204" pitchFamily="34" charset="0"/>
                <a:ea typeface="Calibri" panose="020F0502020204030204" pitchFamily="34" charset="0"/>
                <a:cs typeface="Calibri" panose="020F0502020204030204" pitchFamily="34" charset="0"/>
              </a:rPr>
              <a:t> </a:t>
            </a:r>
            <a:r>
              <a:rPr lang="en-AU" sz="1030" dirty="0">
                <a:latin typeface="Calibri" panose="020F0502020204030204" pitchFamily="34" charset="0"/>
                <a:ea typeface="Calibri" panose="020F0502020204030204" pitchFamily="34" charset="0"/>
                <a:cs typeface="Calibri" panose="020F0502020204030204" pitchFamily="34" charset="0"/>
              </a:rPr>
              <a:t>+ tax </a:t>
            </a:r>
            <a:endParaRPr lang="en-AU" sz="901" dirty="0">
              <a:latin typeface="Calibri" panose="020F0502020204030204" pitchFamily="34" charset="0"/>
              <a:ea typeface="Calibri" panose="020F0502020204030204" pitchFamily="34" charset="0"/>
              <a:cs typeface="Calibri" panose="020F0502020204030204" pitchFamily="34" charset="0"/>
            </a:endParaRPr>
          </a:p>
          <a:p>
            <a:r>
              <a:rPr lang="en-AU" sz="1030" dirty="0">
                <a:latin typeface="Calibri" panose="020F0502020204030204" pitchFamily="34" charset="0"/>
                <a:ea typeface="Calibri" panose="020F0502020204030204" pitchFamily="34" charset="0"/>
                <a:cs typeface="Calibri" panose="020F0502020204030204" pitchFamily="34" charset="0"/>
              </a:rPr>
              <a:t>$</a:t>
            </a:r>
            <a:r>
              <a:rPr lang="en-AU" sz="1545" b="1" i="1" dirty="0">
                <a:solidFill>
                  <a:srgbClr val="FF0000"/>
                </a:solidFill>
                <a:latin typeface="Calibri" panose="020F0502020204030204" pitchFamily="34" charset="0"/>
                <a:ea typeface="Calibri" panose="020F0502020204030204" pitchFamily="34" charset="0"/>
                <a:cs typeface="Calibri" panose="020F0502020204030204" pitchFamily="34" charset="0"/>
              </a:rPr>
              <a:t> 446 </a:t>
            </a:r>
            <a:r>
              <a:rPr lang="en-AU" sz="1030" dirty="0">
                <a:latin typeface="Calibri" panose="020F0502020204030204" pitchFamily="34" charset="0"/>
                <a:ea typeface="Calibri" panose="020F0502020204030204" pitchFamily="34" charset="0"/>
                <a:cs typeface="Calibri" panose="020F0502020204030204" pitchFamily="34" charset="0"/>
              </a:rPr>
              <a:t>/ </a:t>
            </a:r>
            <a:r>
              <a:rPr lang="en-AU" sz="1030" dirty="0" err="1">
                <a:latin typeface="Calibri" panose="020F0502020204030204" pitchFamily="34" charset="0"/>
                <a:ea typeface="Calibri" panose="020F0502020204030204" pitchFamily="34" charset="0"/>
                <a:cs typeface="Calibri" panose="020F0502020204030204" pitchFamily="34" charset="0"/>
              </a:rPr>
              <a:t>mo</a:t>
            </a:r>
            <a:r>
              <a:rPr lang="en-AU" sz="1030" dirty="0">
                <a:latin typeface="Calibri" panose="020F0502020204030204" pitchFamily="34" charset="0"/>
                <a:ea typeface="Calibri" panose="020F0502020204030204" pitchFamily="34" charset="0"/>
                <a:cs typeface="Calibri" panose="020F0502020204030204" pitchFamily="34" charset="0"/>
              </a:rPr>
              <a:t> - 60 </a:t>
            </a:r>
            <a:r>
              <a:rPr lang="en-AU" sz="1030" dirty="0" err="1">
                <a:latin typeface="Calibri" panose="020F0502020204030204" pitchFamily="34" charset="0"/>
                <a:ea typeface="Calibri" panose="020F0502020204030204" pitchFamily="34" charset="0"/>
                <a:cs typeface="Calibri" panose="020F0502020204030204" pitchFamily="34" charset="0"/>
              </a:rPr>
              <a:t>mo</a:t>
            </a:r>
            <a:r>
              <a:rPr lang="en-AU" sz="1030" dirty="0">
                <a:latin typeface="Calibri" panose="020F0502020204030204" pitchFamily="34" charset="0"/>
                <a:ea typeface="Calibri" panose="020F0502020204030204" pitchFamily="34" charset="0"/>
                <a:cs typeface="Calibri" panose="020F0502020204030204" pitchFamily="34" charset="0"/>
              </a:rPr>
              <a:t>*</a:t>
            </a:r>
          </a:p>
        </p:txBody>
      </p:sp>
      <p:sp>
        <p:nvSpPr>
          <p:cNvPr id="107" name="TextBox 106">
            <a:extLst>
              <a:ext uri="{FF2B5EF4-FFF2-40B4-BE49-F238E27FC236}">
                <a16:creationId xmlns:a16="http://schemas.microsoft.com/office/drawing/2014/main" id="{59A6B674-7AD1-AD4E-F43E-36A9D0DCC6E1}"/>
              </a:ext>
            </a:extLst>
          </p:cNvPr>
          <p:cNvSpPr txBox="1"/>
          <p:nvPr/>
        </p:nvSpPr>
        <p:spPr>
          <a:xfrm>
            <a:off x="4592329" y="869467"/>
            <a:ext cx="2037872" cy="330090"/>
          </a:xfrm>
          <a:prstGeom prst="rect">
            <a:avLst/>
          </a:prstGeom>
          <a:noFill/>
        </p:spPr>
        <p:txBody>
          <a:bodyPr wrap="square" rtlCol="0">
            <a:spAutoFit/>
          </a:bodyPr>
          <a:lstStyle/>
          <a:p>
            <a:r>
              <a:rPr lang="en-US" sz="1545" b="1" i="1" dirty="0">
                <a:latin typeface="+mj-lt"/>
                <a:ea typeface="Calibri" panose="020F0502020204030204" pitchFamily="34" charset="0"/>
                <a:cs typeface="Calibri" panose="020F0502020204030204" pitchFamily="34" charset="0"/>
              </a:rPr>
              <a:t>UJF-3042 MkII e</a:t>
            </a:r>
          </a:p>
        </p:txBody>
      </p:sp>
      <p:sp>
        <p:nvSpPr>
          <p:cNvPr id="114" name="TextBox 113">
            <a:extLst>
              <a:ext uri="{FF2B5EF4-FFF2-40B4-BE49-F238E27FC236}">
                <a16:creationId xmlns:a16="http://schemas.microsoft.com/office/drawing/2014/main" id="{F034A510-5397-EA23-041A-38A5A342B654}"/>
              </a:ext>
            </a:extLst>
          </p:cNvPr>
          <p:cNvSpPr txBox="1"/>
          <p:nvPr/>
        </p:nvSpPr>
        <p:spPr>
          <a:xfrm>
            <a:off x="8980886" y="1082115"/>
            <a:ext cx="1750681" cy="726353"/>
          </a:xfrm>
          <a:prstGeom prst="rect">
            <a:avLst/>
          </a:prstGeom>
          <a:noFill/>
        </p:spPr>
        <p:txBody>
          <a:bodyPr wrap="square" rtlCol="0">
            <a:spAutoFit/>
          </a:bodyPr>
          <a:lstStyle/>
          <a:p>
            <a:r>
              <a:rPr lang="en-AU" sz="1030" dirty="0">
                <a:latin typeface="Calibri" panose="020F0502020204030204" pitchFamily="34" charset="0"/>
                <a:ea typeface="Calibri" panose="020F0502020204030204" pitchFamily="34" charset="0"/>
                <a:cs typeface="Calibri" panose="020F0502020204030204" pitchFamily="34" charset="0"/>
              </a:rPr>
              <a:t>MSRP</a:t>
            </a:r>
          </a:p>
          <a:p>
            <a:r>
              <a:rPr lang="en-AU" sz="1030" dirty="0">
                <a:latin typeface="Calibri" panose="020F0502020204030204" pitchFamily="34" charset="0"/>
                <a:ea typeface="Calibri" panose="020F0502020204030204" pitchFamily="34" charset="0"/>
                <a:cs typeface="Calibri" panose="020F0502020204030204" pitchFamily="34" charset="0"/>
              </a:rPr>
              <a:t>$ </a:t>
            </a:r>
            <a:r>
              <a:rPr lang="en-AU" sz="1545" b="1" i="1" dirty="0">
                <a:solidFill>
                  <a:srgbClr val="FF0000"/>
                </a:solidFill>
                <a:latin typeface="Calibri" panose="020F0502020204030204" pitchFamily="34" charset="0"/>
                <a:ea typeface="Calibri" panose="020F0502020204030204" pitchFamily="34" charset="0"/>
                <a:cs typeface="Calibri" panose="020F0502020204030204" pitchFamily="34" charset="0"/>
              </a:rPr>
              <a:t>40,015</a:t>
            </a:r>
            <a:r>
              <a:rPr lang="en-AU" sz="1158" dirty="0">
                <a:latin typeface="Calibri" panose="020F0502020204030204" pitchFamily="34" charset="0"/>
                <a:ea typeface="Calibri" panose="020F0502020204030204" pitchFamily="34" charset="0"/>
                <a:cs typeface="Calibri" panose="020F0502020204030204" pitchFamily="34" charset="0"/>
              </a:rPr>
              <a:t> </a:t>
            </a:r>
            <a:r>
              <a:rPr lang="en-AU" sz="1030" dirty="0">
                <a:latin typeface="Calibri" panose="020F0502020204030204" pitchFamily="34" charset="0"/>
                <a:ea typeface="Calibri" panose="020F0502020204030204" pitchFamily="34" charset="0"/>
                <a:cs typeface="Calibri" panose="020F0502020204030204" pitchFamily="34" charset="0"/>
              </a:rPr>
              <a:t>+ tax </a:t>
            </a:r>
            <a:endParaRPr lang="en-AU" sz="901" dirty="0">
              <a:latin typeface="Calibri" panose="020F0502020204030204" pitchFamily="34" charset="0"/>
              <a:ea typeface="Calibri" panose="020F0502020204030204" pitchFamily="34" charset="0"/>
              <a:cs typeface="Calibri" panose="020F0502020204030204" pitchFamily="34" charset="0"/>
            </a:endParaRPr>
          </a:p>
          <a:p>
            <a:r>
              <a:rPr lang="en-AU" sz="1030" dirty="0">
                <a:latin typeface="Calibri" panose="020F0502020204030204" pitchFamily="34" charset="0"/>
                <a:ea typeface="Calibri" panose="020F0502020204030204" pitchFamily="34" charset="0"/>
                <a:cs typeface="Calibri" panose="020F0502020204030204" pitchFamily="34" charset="0"/>
              </a:rPr>
              <a:t>$ </a:t>
            </a:r>
            <a:r>
              <a:rPr lang="en-AU" sz="1545" b="1" dirty="0">
                <a:solidFill>
                  <a:srgbClr val="FF0000"/>
                </a:solidFill>
                <a:latin typeface="Calibri" panose="020F0502020204030204" pitchFamily="34" charset="0"/>
                <a:ea typeface="Calibri" panose="020F0502020204030204" pitchFamily="34" charset="0"/>
                <a:cs typeface="Calibri" panose="020F0502020204030204" pitchFamily="34" charset="0"/>
              </a:rPr>
              <a:t>811</a:t>
            </a:r>
            <a:r>
              <a:rPr lang="en-AU" sz="1416" b="1" dirty="0">
                <a:latin typeface="Calibri" panose="020F0502020204030204" pitchFamily="34" charset="0"/>
                <a:ea typeface="Calibri" panose="020F0502020204030204" pitchFamily="34" charset="0"/>
                <a:cs typeface="Calibri" panose="020F0502020204030204" pitchFamily="34" charset="0"/>
              </a:rPr>
              <a:t> </a:t>
            </a:r>
            <a:r>
              <a:rPr lang="en-AU" sz="1030" dirty="0">
                <a:latin typeface="Calibri" panose="020F0502020204030204" pitchFamily="34" charset="0"/>
                <a:ea typeface="Calibri" panose="020F0502020204030204" pitchFamily="34" charset="0"/>
                <a:cs typeface="Calibri" panose="020F0502020204030204" pitchFamily="34" charset="0"/>
              </a:rPr>
              <a:t>/ </a:t>
            </a:r>
            <a:r>
              <a:rPr lang="en-AU" sz="1030" dirty="0" err="1">
                <a:latin typeface="Calibri" panose="020F0502020204030204" pitchFamily="34" charset="0"/>
                <a:ea typeface="Calibri" panose="020F0502020204030204" pitchFamily="34" charset="0"/>
                <a:cs typeface="Calibri" panose="020F0502020204030204" pitchFamily="34" charset="0"/>
              </a:rPr>
              <a:t>mo</a:t>
            </a:r>
            <a:r>
              <a:rPr lang="en-AU" sz="1030" dirty="0">
                <a:latin typeface="Calibri" panose="020F0502020204030204" pitchFamily="34" charset="0"/>
                <a:ea typeface="Calibri" panose="020F0502020204030204" pitchFamily="34" charset="0"/>
                <a:cs typeface="Calibri" panose="020F0502020204030204" pitchFamily="34" charset="0"/>
              </a:rPr>
              <a:t> - 60 </a:t>
            </a:r>
            <a:r>
              <a:rPr lang="en-AU" sz="1030" dirty="0" err="1">
                <a:latin typeface="Calibri" panose="020F0502020204030204" pitchFamily="34" charset="0"/>
                <a:ea typeface="Calibri" panose="020F0502020204030204" pitchFamily="34" charset="0"/>
                <a:cs typeface="Calibri" panose="020F0502020204030204" pitchFamily="34" charset="0"/>
              </a:rPr>
              <a:t>mo</a:t>
            </a:r>
            <a:r>
              <a:rPr lang="en-AU" sz="1030" dirty="0">
                <a:latin typeface="Calibri" panose="020F0502020204030204" pitchFamily="34" charset="0"/>
                <a:ea typeface="Calibri" panose="020F0502020204030204" pitchFamily="34" charset="0"/>
                <a:cs typeface="Calibri" panose="020F0502020204030204" pitchFamily="34" charset="0"/>
              </a:rPr>
              <a:t>*</a:t>
            </a:r>
          </a:p>
        </p:txBody>
      </p:sp>
      <p:sp>
        <p:nvSpPr>
          <p:cNvPr id="115" name="TextBox 114">
            <a:extLst>
              <a:ext uri="{FF2B5EF4-FFF2-40B4-BE49-F238E27FC236}">
                <a16:creationId xmlns:a16="http://schemas.microsoft.com/office/drawing/2014/main" id="{146AEC3E-6DE4-6A04-17DA-E1469423F5AF}"/>
              </a:ext>
            </a:extLst>
          </p:cNvPr>
          <p:cNvSpPr txBox="1"/>
          <p:nvPr/>
        </p:nvSpPr>
        <p:spPr>
          <a:xfrm>
            <a:off x="7817609" y="882785"/>
            <a:ext cx="1706412" cy="330090"/>
          </a:xfrm>
          <a:prstGeom prst="rect">
            <a:avLst/>
          </a:prstGeom>
          <a:noFill/>
        </p:spPr>
        <p:txBody>
          <a:bodyPr wrap="square" rtlCol="0">
            <a:spAutoFit/>
          </a:bodyPr>
          <a:lstStyle/>
          <a:p>
            <a:r>
              <a:rPr lang="en-US" sz="1545" b="1" i="1" dirty="0">
                <a:latin typeface="+mj-lt"/>
                <a:ea typeface="Calibri" panose="020F0502020204030204" pitchFamily="34" charset="0"/>
                <a:cs typeface="Calibri" panose="020F0502020204030204" pitchFamily="34" charset="0"/>
              </a:rPr>
              <a:t>UJF-6042 MkII e</a:t>
            </a:r>
          </a:p>
        </p:txBody>
      </p:sp>
      <p:sp>
        <p:nvSpPr>
          <p:cNvPr id="118" name="TextBox 117">
            <a:extLst>
              <a:ext uri="{FF2B5EF4-FFF2-40B4-BE49-F238E27FC236}">
                <a16:creationId xmlns:a16="http://schemas.microsoft.com/office/drawing/2014/main" id="{BC221184-9B6E-0CF5-66DC-2B4F545EF2BE}"/>
              </a:ext>
            </a:extLst>
          </p:cNvPr>
          <p:cNvSpPr txBox="1"/>
          <p:nvPr/>
        </p:nvSpPr>
        <p:spPr>
          <a:xfrm>
            <a:off x="4592328" y="1899777"/>
            <a:ext cx="6246219" cy="726353"/>
          </a:xfrm>
          <a:prstGeom prst="rect">
            <a:avLst/>
          </a:prstGeom>
          <a:noFill/>
        </p:spPr>
        <p:txBody>
          <a:bodyPr wrap="square" rtlCol="0">
            <a:spAutoFit/>
          </a:bodyPr>
          <a:lstStyle/>
          <a:p>
            <a:pPr marL="220690" indent="-220690">
              <a:buFont typeface="Wingdings" panose="05000000000000000000" pitchFamily="2" charset="2"/>
              <a:buChar char="§"/>
            </a:pPr>
            <a:r>
              <a:rPr lang="en-US" sz="1030" dirty="0">
                <a:ea typeface="Calibri Light" panose="020F0302020204030204" pitchFamily="34" charset="0"/>
                <a:cs typeface="Calibri Light" panose="020F0302020204030204" pitchFamily="34" charset="0"/>
              </a:rPr>
              <a:t>Highest productivity in its class.</a:t>
            </a:r>
          </a:p>
          <a:p>
            <a:pPr marL="220690" indent="-220690">
              <a:buFont typeface="Wingdings" panose="05000000000000000000" pitchFamily="2" charset="2"/>
              <a:buChar char="§"/>
            </a:pPr>
            <a:r>
              <a:rPr lang="en-US" sz="1030" dirty="0">
                <a:ea typeface="Calibri Light" panose="020F0302020204030204" pitchFamily="34" charset="0"/>
                <a:cs typeface="Calibri Light" panose="020F0302020204030204" pitchFamily="34" charset="0"/>
              </a:rPr>
              <a:t>Long Distance Print mode supports gaps of up to 4.5 mm.</a:t>
            </a:r>
          </a:p>
          <a:p>
            <a:pPr marL="220690" indent="-220690">
              <a:buFont typeface="Wingdings" panose="05000000000000000000" pitchFamily="2" charset="2"/>
              <a:buChar char="§"/>
            </a:pPr>
            <a:r>
              <a:rPr lang="en-US" sz="1030" dirty="0">
                <a:ea typeface="Calibri Light" panose="020F0302020204030204" pitchFamily="34" charset="0"/>
                <a:cs typeface="Calibri Light" panose="020F0302020204030204" pitchFamily="34" charset="0"/>
              </a:rPr>
              <a:t>Equipped with an inkjet primer to improve ink adhesion.</a:t>
            </a:r>
          </a:p>
          <a:p>
            <a:pPr marL="220690" indent="-220690">
              <a:buFont typeface="Wingdings" panose="05000000000000000000" pitchFamily="2" charset="2"/>
              <a:buChar char="§"/>
            </a:pPr>
            <a:r>
              <a:rPr lang="en-US" sz="1030" dirty="0">
                <a:ea typeface="Calibri Light" panose="020F0302020204030204" pitchFamily="34" charset="0"/>
                <a:cs typeface="Calibri Light" panose="020F0302020204030204" pitchFamily="34" charset="0"/>
              </a:rPr>
              <a:t>ADA-compliant Braille printing.</a:t>
            </a:r>
          </a:p>
        </p:txBody>
      </p:sp>
      <p:pic>
        <p:nvPicPr>
          <p:cNvPr id="3" name="図 5">
            <a:extLst>
              <a:ext uri="{FF2B5EF4-FFF2-40B4-BE49-F238E27FC236}">
                <a16:creationId xmlns:a16="http://schemas.microsoft.com/office/drawing/2014/main" id="{0556727E-6C22-F089-0608-3339F45EC8A9}"/>
              </a:ext>
            </a:extLst>
          </p:cNvPr>
          <p:cNvPicPr>
            <a:picLocks noChangeAspect="1"/>
          </p:cNvPicPr>
          <p:nvPr/>
        </p:nvPicPr>
        <p:blipFill>
          <a:blip r:embed="rId12" cstate="print">
            <a:extLst>
              <a:ext uri="{28A0092B-C50C-407E-A947-70E740481C1C}">
                <a14:useLocalDpi xmlns:a14="http://schemas.microsoft.com/office/drawing/2010/main" val="0"/>
              </a:ext>
            </a:extLst>
          </a:blip>
          <a:srcRect l="12977" t="3737" r="16912" b="13104"/>
          <a:stretch>
            <a:fillRect/>
          </a:stretch>
        </p:blipFill>
        <p:spPr>
          <a:xfrm>
            <a:off x="4815285" y="1177460"/>
            <a:ext cx="763268" cy="603850"/>
          </a:xfrm>
          <a:prstGeom prst="rect">
            <a:avLst/>
          </a:prstGeom>
        </p:spPr>
      </p:pic>
      <p:pic>
        <p:nvPicPr>
          <p:cNvPr id="4" name="Picture 4">
            <a:extLst>
              <a:ext uri="{FF2B5EF4-FFF2-40B4-BE49-F238E27FC236}">
                <a16:creationId xmlns:a16="http://schemas.microsoft.com/office/drawing/2014/main" id="{23584D3F-7137-9736-2668-B850EFBA093F}"/>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7539" t="11538" r="12098" b="11547"/>
          <a:stretch>
            <a:fillRect/>
          </a:stretch>
        </p:blipFill>
        <p:spPr bwMode="auto">
          <a:xfrm>
            <a:off x="8038407" y="1159572"/>
            <a:ext cx="878179" cy="64032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DEEE687-CBDB-6540-C690-2D60BB8A0ECD}"/>
              </a:ext>
            </a:extLst>
          </p:cNvPr>
          <p:cNvSpPr txBox="1"/>
          <p:nvPr/>
        </p:nvSpPr>
        <p:spPr>
          <a:xfrm>
            <a:off x="2692002" y="2766622"/>
            <a:ext cx="2442939" cy="330090"/>
          </a:xfrm>
          <a:prstGeom prst="rect">
            <a:avLst/>
          </a:prstGeom>
          <a:noFill/>
        </p:spPr>
        <p:txBody>
          <a:bodyPr wrap="square">
            <a:spAutoFit/>
          </a:bodyPr>
          <a:lstStyle/>
          <a:p>
            <a:pPr algn="ctr"/>
            <a:r>
              <a:rPr lang="en-AU" sz="1545" b="1" dirty="0">
                <a:solidFill>
                  <a:schemeClr val="tx2">
                    <a:lumMod val="90000"/>
                    <a:lumOff val="10000"/>
                  </a:schemeClr>
                </a:solidFill>
                <a:ea typeface="Gungsuh" panose="020B0503020000020004" pitchFamily="18" charset="-127"/>
              </a:rPr>
              <a:t>THE NEXT LEVEL</a:t>
            </a:r>
            <a:endParaRPr lang="en-AU" sz="1545" dirty="0">
              <a:solidFill>
                <a:schemeClr val="tx2">
                  <a:lumMod val="90000"/>
                  <a:lumOff val="10000"/>
                </a:schemeClr>
              </a:solidFill>
            </a:endParaRPr>
          </a:p>
        </p:txBody>
      </p:sp>
      <p:sp>
        <p:nvSpPr>
          <p:cNvPr id="31" name="Arrow: Left 30">
            <a:extLst>
              <a:ext uri="{FF2B5EF4-FFF2-40B4-BE49-F238E27FC236}">
                <a16:creationId xmlns:a16="http://schemas.microsoft.com/office/drawing/2014/main" id="{6B5BBB30-52C3-4218-D23E-51C55CA51DCF}"/>
              </a:ext>
            </a:extLst>
          </p:cNvPr>
          <p:cNvSpPr/>
          <p:nvPr/>
        </p:nvSpPr>
        <p:spPr>
          <a:xfrm flipH="1">
            <a:off x="3395887" y="1608055"/>
            <a:ext cx="1190986" cy="316947"/>
          </a:xfrm>
          <a:prstGeom prst="leftArrow">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317"/>
          </a:p>
        </p:txBody>
      </p:sp>
      <p:sp>
        <p:nvSpPr>
          <p:cNvPr id="32" name="Arrow: Left 31">
            <a:extLst>
              <a:ext uri="{FF2B5EF4-FFF2-40B4-BE49-F238E27FC236}">
                <a16:creationId xmlns:a16="http://schemas.microsoft.com/office/drawing/2014/main" id="{E77B9522-3CAF-09F1-B69D-F6BAC40A132B}"/>
              </a:ext>
            </a:extLst>
          </p:cNvPr>
          <p:cNvSpPr/>
          <p:nvPr/>
        </p:nvSpPr>
        <p:spPr>
          <a:xfrm rot="5400000" flipH="1">
            <a:off x="3410304" y="2143381"/>
            <a:ext cx="1041084" cy="316947"/>
          </a:xfrm>
          <a:prstGeom prst="leftArrow">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317"/>
          </a:p>
        </p:txBody>
      </p:sp>
      <p:sp>
        <p:nvSpPr>
          <p:cNvPr id="9" name="TextBox 8">
            <a:extLst>
              <a:ext uri="{FF2B5EF4-FFF2-40B4-BE49-F238E27FC236}">
                <a16:creationId xmlns:a16="http://schemas.microsoft.com/office/drawing/2014/main" id="{1961970D-7032-5EE8-F3F7-248D514F0CDB}"/>
              </a:ext>
            </a:extLst>
          </p:cNvPr>
          <p:cNvSpPr txBox="1"/>
          <p:nvPr/>
        </p:nvSpPr>
        <p:spPr>
          <a:xfrm>
            <a:off x="1230417" y="6359882"/>
            <a:ext cx="9690576" cy="230961"/>
          </a:xfrm>
          <a:prstGeom prst="rect">
            <a:avLst/>
          </a:prstGeom>
          <a:noFill/>
        </p:spPr>
        <p:txBody>
          <a:bodyPr wrap="square" rtlCol="0">
            <a:spAutoFit/>
          </a:bodyPr>
          <a:lstStyle/>
          <a:p>
            <a:r>
              <a:rPr lang="en-US" sz="901" i="1" dirty="0">
                <a:solidFill>
                  <a:srgbClr val="FF0000"/>
                </a:solidFill>
              </a:rPr>
              <a:t>*Disclaimer: Not all applicants will qualify for financing. All programs and terms are subject to credit review and determined at the time of approval by </a:t>
            </a:r>
            <a:r>
              <a:rPr lang="en-US" sz="901" i="1" dirty="0" err="1">
                <a:solidFill>
                  <a:srgbClr val="FF0000"/>
                </a:solidFill>
              </a:rPr>
              <a:t>ElmBlue</a:t>
            </a:r>
            <a:r>
              <a:rPr lang="en-US" sz="901" i="1" dirty="0">
                <a:solidFill>
                  <a:srgbClr val="FF0000"/>
                </a:solidFill>
              </a:rPr>
              <a:t> Capital LLC and its affiliates.</a:t>
            </a:r>
            <a:endParaRPr lang="en-US" sz="901" dirty="0">
              <a:solidFill>
                <a:srgbClr val="FF0000"/>
              </a:solidFill>
            </a:endParaRPr>
          </a:p>
        </p:txBody>
      </p:sp>
      <p:pic>
        <p:nvPicPr>
          <p:cNvPr id="17" name="Graphic 16">
            <a:extLst>
              <a:ext uri="{FF2B5EF4-FFF2-40B4-BE49-F238E27FC236}">
                <a16:creationId xmlns:a16="http://schemas.microsoft.com/office/drawing/2014/main" id="{9606004C-07D8-D44A-3D7C-12027029194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12704" y="3809"/>
            <a:ext cx="623261" cy="623261"/>
          </a:xfrm>
          <a:prstGeom prst="rect">
            <a:avLst/>
          </a:prstGeom>
        </p:spPr>
      </p:pic>
      <p:sp>
        <p:nvSpPr>
          <p:cNvPr id="23" name="TextBox 22">
            <a:extLst>
              <a:ext uri="{FF2B5EF4-FFF2-40B4-BE49-F238E27FC236}">
                <a16:creationId xmlns:a16="http://schemas.microsoft.com/office/drawing/2014/main" id="{303427F6-5C64-7786-24B0-A4E5E637A0BC}"/>
              </a:ext>
            </a:extLst>
          </p:cNvPr>
          <p:cNvSpPr txBox="1"/>
          <p:nvPr/>
        </p:nvSpPr>
        <p:spPr>
          <a:xfrm>
            <a:off x="8205560" y="436183"/>
            <a:ext cx="1507144" cy="215444"/>
          </a:xfrm>
          <a:prstGeom prst="rect">
            <a:avLst/>
          </a:prstGeom>
          <a:noFill/>
        </p:spPr>
        <p:txBody>
          <a:bodyPr wrap="none" rtlCol="0">
            <a:spAutoFit/>
          </a:bodyPr>
          <a:lstStyle/>
          <a:p>
            <a:r>
              <a:rPr lang="en-US" sz="800" dirty="0"/>
              <a:t>https://lp.elmblue.com/mimaki</a:t>
            </a:r>
          </a:p>
        </p:txBody>
      </p:sp>
    </p:spTree>
    <p:extLst>
      <p:ext uri="{BB962C8B-B14F-4D97-AF65-F5344CB8AC3E}">
        <p14:creationId xmlns:p14="http://schemas.microsoft.com/office/powerpoint/2010/main" val="277409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A4E10-6716-1EEC-4522-B2E5944A09AE}"/>
            </a:ext>
          </a:extLst>
        </p:cNvPr>
        <p:cNvGrpSpPr/>
        <p:nvPr/>
      </p:nvGrpSpPr>
      <p:grpSpPr>
        <a:xfrm>
          <a:off x="0" y="0"/>
          <a:ext cx="0" cy="0"/>
          <a:chOff x="0" y="0"/>
          <a:chExt cx="0" cy="0"/>
        </a:xfrm>
      </p:grpSpPr>
      <p:sp>
        <p:nvSpPr>
          <p:cNvPr id="45" name="Rectangle: Folded Corner 44">
            <a:extLst>
              <a:ext uri="{FF2B5EF4-FFF2-40B4-BE49-F238E27FC236}">
                <a16:creationId xmlns:a16="http://schemas.microsoft.com/office/drawing/2014/main" id="{9B028470-3F93-EC93-1660-115F7CE287E8}"/>
              </a:ext>
            </a:extLst>
          </p:cNvPr>
          <p:cNvSpPr/>
          <p:nvPr/>
        </p:nvSpPr>
        <p:spPr>
          <a:xfrm>
            <a:off x="4951533" y="3300772"/>
            <a:ext cx="5802033" cy="3011864"/>
          </a:xfrm>
          <a:prstGeom prst="foldedCorner">
            <a:avLst>
              <a:gd name="adj" fmla="val 9789"/>
            </a:avLst>
          </a:prstGeom>
          <a:solidFill>
            <a:schemeClr val="bg1"/>
          </a:solid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317"/>
          </a:p>
        </p:txBody>
      </p:sp>
      <p:sp>
        <p:nvSpPr>
          <p:cNvPr id="5" name="Rectangle 4">
            <a:extLst>
              <a:ext uri="{FF2B5EF4-FFF2-40B4-BE49-F238E27FC236}">
                <a16:creationId xmlns:a16="http://schemas.microsoft.com/office/drawing/2014/main" id="{47EA26BC-F1DE-D59F-F31A-D1146A465A1A}"/>
              </a:ext>
            </a:extLst>
          </p:cNvPr>
          <p:cNvSpPr/>
          <p:nvPr/>
        </p:nvSpPr>
        <p:spPr>
          <a:xfrm>
            <a:off x="1230414" y="0"/>
            <a:ext cx="7324633" cy="479366"/>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317"/>
          </a:p>
        </p:txBody>
      </p:sp>
      <p:pic>
        <p:nvPicPr>
          <p:cNvPr id="6" name="Picture 5">
            <a:extLst>
              <a:ext uri="{FF2B5EF4-FFF2-40B4-BE49-F238E27FC236}">
                <a16:creationId xmlns:a16="http://schemas.microsoft.com/office/drawing/2014/main" id="{60108CB5-F461-153D-CDB2-04F08CB758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6952" y="0"/>
            <a:ext cx="614632" cy="614632"/>
          </a:xfrm>
          <a:prstGeom prst="rect">
            <a:avLst/>
          </a:prstGeom>
          <a:blipFill>
            <a:blip r:embed="rId4" cstate="screen">
              <a:extLst>
                <a:ext uri="{28A0092B-C50C-407E-A947-70E740481C1C}">
                  <a14:useLocalDpi xmlns:a14="http://schemas.microsoft.com/office/drawing/2010/main"/>
                </a:ext>
              </a:extLst>
            </a:blip>
            <a:stretch>
              <a:fillRect/>
            </a:stretch>
          </a:blipFill>
        </p:spPr>
      </p:pic>
      <p:pic>
        <p:nvPicPr>
          <p:cNvPr id="7" name="Picture 6">
            <a:extLst>
              <a:ext uri="{FF2B5EF4-FFF2-40B4-BE49-F238E27FC236}">
                <a16:creationId xmlns:a16="http://schemas.microsoft.com/office/drawing/2014/main" id="{D13DBF99-E22E-5DD5-996F-B80CD5472CE6}"/>
              </a:ext>
            </a:extLst>
          </p:cNvPr>
          <p:cNvPicPr>
            <a:picLocks/>
          </p:cNvPicPr>
          <p:nvPr/>
        </p:nvPicPr>
        <p:blipFill>
          <a:blip r:embed="rId3" cstate="screen">
            <a:extLst>
              <a:ext uri="{28A0092B-C50C-407E-A947-70E740481C1C}">
                <a14:useLocalDpi xmlns:a14="http://schemas.microsoft.com/office/drawing/2010/main"/>
              </a:ext>
            </a:extLst>
          </a:blip>
          <a:srcRect b="50317"/>
          <a:stretch>
            <a:fillRect/>
          </a:stretch>
        </p:blipFill>
        <p:spPr>
          <a:xfrm>
            <a:off x="1230414" y="6591250"/>
            <a:ext cx="9730214" cy="260279"/>
          </a:xfrm>
          <a:prstGeom prst="rect">
            <a:avLst/>
          </a:prstGeom>
          <a:blipFill>
            <a:blip r:embed="rId4" cstate="screen">
              <a:extLst>
                <a:ext uri="{28A0092B-C50C-407E-A947-70E740481C1C}">
                  <a14:useLocalDpi xmlns:a14="http://schemas.microsoft.com/office/drawing/2010/main"/>
                </a:ext>
              </a:extLst>
            </a:blip>
            <a:stretch>
              <a:fillRect/>
            </a:stretch>
          </a:blipFill>
        </p:spPr>
      </p:pic>
      <p:sp>
        <p:nvSpPr>
          <p:cNvPr id="12" name="TextBox 11">
            <a:extLst>
              <a:ext uri="{FF2B5EF4-FFF2-40B4-BE49-F238E27FC236}">
                <a16:creationId xmlns:a16="http://schemas.microsoft.com/office/drawing/2014/main" id="{43225D49-A02E-331F-9C89-E7A565841330}"/>
              </a:ext>
            </a:extLst>
          </p:cNvPr>
          <p:cNvSpPr txBox="1"/>
          <p:nvPr/>
        </p:nvSpPr>
        <p:spPr>
          <a:xfrm>
            <a:off x="8528091" y="-2295"/>
            <a:ext cx="1258223" cy="458908"/>
          </a:xfrm>
          <a:prstGeom prst="rect">
            <a:avLst/>
          </a:prstGeom>
          <a:noFill/>
        </p:spPr>
        <p:txBody>
          <a:bodyPr wrap="square" rtlCol="0">
            <a:spAutoFit/>
          </a:bodyPr>
          <a:lstStyle/>
          <a:p>
            <a:r>
              <a:rPr lang="en-US" sz="1030" dirty="0">
                <a:latin typeface="+mj-lt"/>
                <a:ea typeface="Calibri Light" panose="020F0302020204030204" pitchFamily="34" charset="0"/>
                <a:cs typeface="Calibri Light" panose="020F0302020204030204" pitchFamily="34" charset="0"/>
              </a:rPr>
              <a:t>For More Info</a:t>
            </a:r>
          </a:p>
          <a:p>
            <a:r>
              <a:rPr lang="en-US" sz="1352" b="1" dirty="0">
                <a:solidFill>
                  <a:srgbClr val="FF0000"/>
                </a:solidFill>
                <a:latin typeface="+mj-lt"/>
                <a:ea typeface="Calibri Light" panose="020F0302020204030204" pitchFamily="34" charset="0"/>
                <a:cs typeface="Calibri Light" panose="020F0302020204030204" pitchFamily="34" charset="0"/>
              </a:rPr>
              <a:t>SCAN HERE!</a:t>
            </a:r>
          </a:p>
        </p:txBody>
      </p:sp>
      <p:sp>
        <p:nvSpPr>
          <p:cNvPr id="15" name="TextBox 14">
            <a:extLst>
              <a:ext uri="{FF2B5EF4-FFF2-40B4-BE49-F238E27FC236}">
                <a16:creationId xmlns:a16="http://schemas.microsoft.com/office/drawing/2014/main" id="{0AD5AB1A-970F-261F-30D4-270B747BF5D3}"/>
              </a:ext>
            </a:extLst>
          </p:cNvPr>
          <p:cNvSpPr txBox="1"/>
          <p:nvPr/>
        </p:nvSpPr>
        <p:spPr>
          <a:xfrm>
            <a:off x="1230420" y="3945"/>
            <a:ext cx="6953599" cy="448905"/>
          </a:xfrm>
          <a:prstGeom prst="rect">
            <a:avLst/>
          </a:prstGeom>
          <a:noFill/>
        </p:spPr>
        <p:txBody>
          <a:bodyPr wrap="square">
            <a:spAutoFit/>
          </a:bodyPr>
          <a:lstStyle/>
          <a:p>
            <a:r>
              <a:rPr lang="en-AU" sz="2317" b="1" dirty="0">
                <a:solidFill>
                  <a:srgbClr val="FF0000"/>
                </a:solidFill>
                <a:ea typeface="Gungsuh" panose="020B0503020000020004" pitchFamily="18" charset="-127"/>
              </a:rPr>
              <a:t>EXPANDING YOUR BUSINESS WITH </a:t>
            </a:r>
            <a:r>
              <a:rPr lang="en-AU" sz="2317" b="1" i="1" dirty="0">
                <a:solidFill>
                  <a:srgbClr val="FFFF00"/>
                </a:solidFill>
                <a:ea typeface="Gungsuh" panose="020B0503020000020004" pitchFamily="18" charset="-127"/>
              </a:rPr>
              <a:t>UV-DTF</a:t>
            </a:r>
            <a:endParaRPr lang="en-AU" sz="2317" i="1" dirty="0">
              <a:solidFill>
                <a:srgbClr val="FFFF00"/>
              </a:solidFill>
            </a:endParaRPr>
          </a:p>
        </p:txBody>
      </p:sp>
      <p:sp>
        <p:nvSpPr>
          <p:cNvPr id="10" name="TextBox 9">
            <a:extLst>
              <a:ext uri="{FF2B5EF4-FFF2-40B4-BE49-F238E27FC236}">
                <a16:creationId xmlns:a16="http://schemas.microsoft.com/office/drawing/2014/main" id="{BAB38808-8C88-7A4E-7197-00D9BE367A5F}"/>
              </a:ext>
            </a:extLst>
          </p:cNvPr>
          <p:cNvSpPr txBox="1"/>
          <p:nvPr/>
        </p:nvSpPr>
        <p:spPr>
          <a:xfrm>
            <a:off x="1321330" y="2099544"/>
            <a:ext cx="3349795" cy="3717813"/>
          </a:xfrm>
          <a:prstGeom prst="rect">
            <a:avLst/>
          </a:prstGeom>
          <a:noFill/>
        </p:spPr>
        <p:txBody>
          <a:bodyPr wrap="square" rtlCol="0">
            <a:spAutoFit/>
          </a:bodyPr>
          <a:lstStyle/>
          <a:p>
            <a:r>
              <a:rPr lang="en-US" sz="1416"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What is UV-DTF?</a:t>
            </a:r>
          </a:p>
          <a:p>
            <a:endParaRPr lang="en-US" sz="1030" b="1" dirty="0">
              <a:latin typeface="Calibri" panose="020F0502020204030204" pitchFamily="34" charset="0"/>
              <a:ea typeface="Calibri" panose="020F0502020204030204" pitchFamily="34" charset="0"/>
              <a:cs typeface="Calibri" panose="020F0502020204030204" pitchFamily="34" charset="0"/>
            </a:endParaRPr>
          </a:p>
          <a:p>
            <a:r>
              <a:rPr lang="en-US" sz="1030" dirty="0">
                <a:latin typeface="Calibri" panose="020F0502020204030204" pitchFamily="34" charset="0"/>
                <a:ea typeface="Calibri" panose="020F0502020204030204" pitchFamily="34" charset="0"/>
                <a:cs typeface="Calibri" panose="020F0502020204030204" pitchFamily="34" charset="0"/>
              </a:rPr>
              <a:t>It is a digital printing technology that uses UV cured ink to create a sticker-like transfer graphics that can be applied to various substrates and curved/small items.</a:t>
            </a:r>
          </a:p>
          <a:p>
            <a:endParaRPr lang="en-US" sz="1030" dirty="0">
              <a:latin typeface="Calibri" panose="020F0502020204030204" pitchFamily="34" charset="0"/>
              <a:ea typeface="Calibri" panose="020F0502020204030204" pitchFamily="34" charset="0"/>
              <a:cs typeface="Calibri" panose="020F0502020204030204" pitchFamily="34" charset="0"/>
            </a:endParaRPr>
          </a:p>
          <a:p>
            <a:r>
              <a:rPr lang="en-US" sz="1416"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Why UV-DTF?</a:t>
            </a:r>
          </a:p>
          <a:p>
            <a:endParaRPr lang="en-US" sz="1030" b="1" dirty="0">
              <a:latin typeface="Calibri" panose="020F0502020204030204" pitchFamily="34" charset="0"/>
              <a:ea typeface="Calibri" panose="020F0502020204030204" pitchFamily="34" charset="0"/>
              <a:cs typeface="Calibri" panose="020F0502020204030204" pitchFamily="34" charset="0"/>
            </a:endParaRPr>
          </a:p>
          <a:p>
            <a:r>
              <a:rPr lang="en-US" sz="1416" b="1" dirty="0">
                <a:solidFill>
                  <a:srgbClr val="FF0000"/>
                </a:solidFill>
                <a:latin typeface="Calibri" panose="020F0502020204030204" pitchFamily="34" charset="0"/>
                <a:ea typeface="Calibri" panose="020F0502020204030204" pitchFamily="34" charset="0"/>
                <a:cs typeface="Calibri" panose="020F0502020204030204" pitchFamily="34" charset="0"/>
              </a:rPr>
              <a:t>Versatile Material</a:t>
            </a:r>
          </a:p>
          <a:p>
            <a:r>
              <a:rPr lang="en-US" sz="1030" dirty="0">
                <a:latin typeface="Calibri" panose="020F0502020204030204" pitchFamily="34" charset="0"/>
                <a:ea typeface="Calibri" panose="020F0502020204030204" pitchFamily="34" charset="0"/>
                <a:cs typeface="Calibri" panose="020F0502020204030204" pitchFamily="34" charset="0"/>
              </a:rPr>
              <a:t>Suitable for a wide range of materials, including metals, glass, wood, ceramics, coated surfaces, and PC/ABS. Capable of decorating curved and uneven surfaces.</a:t>
            </a:r>
          </a:p>
          <a:p>
            <a:endParaRPr lang="en-US" sz="1030" dirty="0">
              <a:latin typeface="Calibri" panose="020F0502020204030204" pitchFamily="34" charset="0"/>
              <a:ea typeface="Calibri" panose="020F0502020204030204" pitchFamily="34" charset="0"/>
              <a:cs typeface="Calibri" panose="020F0502020204030204" pitchFamily="34" charset="0"/>
            </a:endParaRPr>
          </a:p>
          <a:p>
            <a:r>
              <a:rPr lang="en-US" altLang="ja-JP" sz="1416" b="1" dirty="0">
                <a:solidFill>
                  <a:srgbClr val="FF0000"/>
                </a:solidFill>
                <a:latin typeface="Calibri" panose="020F0502020204030204" pitchFamily="34" charset="0"/>
                <a:ea typeface="Calibri" panose="020F0502020204030204" pitchFamily="34" charset="0"/>
                <a:cs typeface="Calibri" panose="020F0502020204030204" pitchFamily="34" charset="0"/>
              </a:rPr>
              <a:t>Simple Workflow</a:t>
            </a:r>
          </a:p>
          <a:p>
            <a:r>
              <a:rPr lang="en-US" altLang="ja-JP" sz="1030" dirty="0">
                <a:latin typeface="Calibri" panose="020F0502020204030204" pitchFamily="34" charset="0"/>
                <a:ea typeface="Calibri" panose="020F0502020204030204" pitchFamily="34" charset="0"/>
                <a:cs typeface="Calibri" panose="020F0502020204030204" pitchFamily="34" charset="0"/>
              </a:rPr>
              <a:t>No need for cutting or weeding like stickers. No powder or heater required like DTF. Just print, apply and peel. </a:t>
            </a:r>
          </a:p>
          <a:p>
            <a:endParaRPr lang="en-US" altLang="ja-JP" sz="1030" dirty="0">
              <a:latin typeface="Calibri" panose="020F0502020204030204" pitchFamily="34" charset="0"/>
              <a:ea typeface="Calibri" panose="020F0502020204030204" pitchFamily="34" charset="0"/>
              <a:cs typeface="Calibri" panose="020F0502020204030204" pitchFamily="34" charset="0"/>
            </a:endParaRPr>
          </a:p>
          <a:p>
            <a:r>
              <a:rPr lang="en-US" sz="1416" b="1" dirty="0">
                <a:solidFill>
                  <a:srgbClr val="FF0000"/>
                </a:solidFill>
                <a:latin typeface="Calibri" panose="020F0502020204030204" pitchFamily="34" charset="0"/>
                <a:ea typeface="Calibri" panose="020F0502020204030204" pitchFamily="34" charset="0"/>
                <a:cs typeface="Calibri" panose="020F0502020204030204" pitchFamily="34" charset="0"/>
              </a:rPr>
              <a:t>Premium Look</a:t>
            </a:r>
          </a:p>
          <a:p>
            <a:r>
              <a:rPr lang="en-US" sz="1030" dirty="0">
                <a:latin typeface="Calibri" panose="020F0502020204030204" pitchFamily="34" charset="0"/>
                <a:ea typeface="Calibri" panose="020F0502020204030204" pitchFamily="34" charset="0"/>
                <a:cs typeface="Calibri" panose="020F0502020204030204" pitchFamily="34" charset="0"/>
              </a:rPr>
              <a:t>With opaque white ink, vivid colors are achieved without being affected by the color of the material. Clear ink allows for gloss or matte finishes to match the material or design.</a:t>
            </a:r>
          </a:p>
        </p:txBody>
      </p:sp>
      <p:sp>
        <p:nvSpPr>
          <p:cNvPr id="11" name="TextBox 10">
            <a:extLst>
              <a:ext uri="{FF2B5EF4-FFF2-40B4-BE49-F238E27FC236}">
                <a16:creationId xmlns:a16="http://schemas.microsoft.com/office/drawing/2014/main" id="{EFA18146-A616-8818-ABDC-C89BAA3C6037}"/>
              </a:ext>
            </a:extLst>
          </p:cNvPr>
          <p:cNvSpPr txBox="1"/>
          <p:nvPr/>
        </p:nvSpPr>
        <p:spPr>
          <a:xfrm>
            <a:off x="4951533" y="3415675"/>
            <a:ext cx="1610875" cy="528093"/>
          </a:xfrm>
          <a:prstGeom prst="rect">
            <a:avLst/>
          </a:prstGeom>
          <a:noFill/>
        </p:spPr>
        <p:txBody>
          <a:bodyPr wrap="square" rtlCol="0">
            <a:spAutoFit/>
          </a:bodyPr>
          <a:lstStyle/>
          <a:p>
            <a:r>
              <a:rPr lang="en-US" sz="1416" b="1" dirty="0">
                <a:latin typeface="Calibri" panose="020F0502020204030204" pitchFamily="34" charset="0"/>
                <a:ea typeface="Calibri" panose="020F0502020204030204" pitchFamily="34" charset="0"/>
                <a:cs typeface="Calibri" panose="020F0502020204030204" pitchFamily="34" charset="0"/>
              </a:rPr>
              <a:t>Productivity &amp; Profit</a:t>
            </a:r>
          </a:p>
        </p:txBody>
      </p:sp>
      <p:pic>
        <p:nvPicPr>
          <p:cNvPr id="14" name="Picture 13">
            <a:extLst>
              <a:ext uri="{FF2B5EF4-FFF2-40B4-BE49-F238E27FC236}">
                <a16:creationId xmlns:a16="http://schemas.microsoft.com/office/drawing/2014/main" id="{91C6EE8C-835F-0063-F493-612CB002B5EA}"/>
              </a:ext>
            </a:extLst>
          </p:cNvPr>
          <p:cNvPicPr>
            <a:picLocks noChangeAspect="1"/>
          </p:cNvPicPr>
          <p:nvPr/>
        </p:nvPicPr>
        <p:blipFill rotWithShape="1">
          <a:blip r:embed="rId5"/>
          <a:srcRect l="7142"/>
          <a:stretch>
            <a:fillRect/>
          </a:stretch>
        </p:blipFill>
        <p:spPr>
          <a:xfrm>
            <a:off x="6842816" y="3434283"/>
            <a:ext cx="572316" cy="463409"/>
          </a:xfrm>
          <a:prstGeom prst="rect">
            <a:avLst/>
          </a:prstGeom>
        </p:spPr>
      </p:pic>
      <p:pic>
        <p:nvPicPr>
          <p:cNvPr id="17" name="Picture 16">
            <a:extLst>
              <a:ext uri="{FF2B5EF4-FFF2-40B4-BE49-F238E27FC236}">
                <a16:creationId xmlns:a16="http://schemas.microsoft.com/office/drawing/2014/main" id="{26723DD5-EF66-8746-4B4E-186699ECAECE}"/>
              </a:ext>
            </a:extLst>
          </p:cNvPr>
          <p:cNvPicPr>
            <a:picLocks noChangeAspect="1"/>
          </p:cNvPicPr>
          <p:nvPr/>
        </p:nvPicPr>
        <p:blipFill rotWithShape="1">
          <a:blip r:embed="rId6"/>
          <a:srcRect l="7337"/>
          <a:stretch>
            <a:fillRect/>
          </a:stretch>
        </p:blipFill>
        <p:spPr>
          <a:xfrm>
            <a:off x="8252726" y="3434283"/>
            <a:ext cx="493398" cy="463409"/>
          </a:xfrm>
          <a:prstGeom prst="rect">
            <a:avLst/>
          </a:prstGeom>
        </p:spPr>
      </p:pic>
      <p:pic>
        <p:nvPicPr>
          <p:cNvPr id="23" name="Picture 22">
            <a:extLst>
              <a:ext uri="{FF2B5EF4-FFF2-40B4-BE49-F238E27FC236}">
                <a16:creationId xmlns:a16="http://schemas.microsoft.com/office/drawing/2014/main" id="{60492FE1-9E3B-752E-306D-F0978CAF48DC}"/>
              </a:ext>
            </a:extLst>
          </p:cNvPr>
          <p:cNvPicPr>
            <a:picLocks noChangeAspect="1"/>
          </p:cNvPicPr>
          <p:nvPr/>
        </p:nvPicPr>
        <p:blipFill>
          <a:blip r:embed="rId7"/>
          <a:stretch>
            <a:fillRect/>
          </a:stretch>
        </p:blipFill>
        <p:spPr>
          <a:xfrm>
            <a:off x="9774256" y="3434283"/>
            <a:ext cx="334631" cy="463409"/>
          </a:xfrm>
          <a:prstGeom prst="rect">
            <a:avLst/>
          </a:prstGeom>
        </p:spPr>
      </p:pic>
      <p:graphicFrame>
        <p:nvGraphicFramePr>
          <p:cNvPr id="24" name="Table 23">
            <a:extLst>
              <a:ext uri="{FF2B5EF4-FFF2-40B4-BE49-F238E27FC236}">
                <a16:creationId xmlns:a16="http://schemas.microsoft.com/office/drawing/2014/main" id="{1EF3BECC-493A-3B4F-256B-727DAF551008}"/>
              </a:ext>
            </a:extLst>
          </p:cNvPr>
          <p:cNvGraphicFramePr>
            <a:graphicFrameLocks noGrp="1"/>
          </p:cNvGraphicFramePr>
          <p:nvPr>
            <p:extLst>
              <p:ext uri="{D42A27DB-BD31-4B8C-83A1-F6EECF244321}">
                <p14:modId xmlns:p14="http://schemas.microsoft.com/office/powerpoint/2010/main" val="1965359248"/>
              </p:ext>
            </p:extLst>
          </p:nvPr>
        </p:nvGraphicFramePr>
        <p:xfrm>
          <a:off x="5013281" y="3919693"/>
          <a:ext cx="1487379" cy="2337800"/>
        </p:xfrm>
        <a:graphic>
          <a:graphicData uri="http://schemas.openxmlformats.org/drawingml/2006/table">
            <a:tbl>
              <a:tblPr firstRow="1" bandRow="1">
                <a:tableStyleId>{9D7B26C5-4107-4FEC-AEDC-1716B250A1EF}</a:tableStyleId>
              </a:tblPr>
              <a:tblGrid>
                <a:gridCol w="1487379">
                  <a:extLst>
                    <a:ext uri="{9D8B030D-6E8A-4147-A177-3AD203B41FA5}">
                      <a16:colId xmlns:a16="http://schemas.microsoft.com/office/drawing/2014/main" val="4145635003"/>
                    </a:ext>
                  </a:extLst>
                </a:gridCol>
              </a:tblGrid>
              <a:tr h="289704">
                <a:tc>
                  <a:txBody>
                    <a:bodyPr/>
                    <a:lstStyle/>
                    <a:p>
                      <a:endParaRPr lang="en-AU" sz="1200" dirty="0"/>
                    </a:p>
                  </a:txBody>
                  <a:tcPr marL="117706" marR="117706" marT="58853" marB="58853">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9062486"/>
                  </a:ext>
                </a:extLst>
              </a:tr>
              <a:tr h="274198">
                <a:tc>
                  <a:txBody>
                    <a:bodyPr/>
                    <a:lstStyle/>
                    <a:p>
                      <a:pPr marL="0" marR="0" lvl="0" indent="0" algn="l" defTabSz="532729" rtl="0" eaLnBrk="1" fontAlgn="auto" latinLnBrk="0" hangingPunct="1">
                        <a:lnSpc>
                          <a:spcPct val="100000"/>
                        </a:lnSpc>
                        <a:spcBef>
                          <a:spcPts val="0"/>
                        </a:spcBef>
                        <a:spcAft>
                          <a:spcPts val="0"/>
                        </a:spcAft>
                        <a:buClrTx/>
                        <a:buSzTx/>
                        <a:buFontTx/>
                        <a:buNone/>
                        <a:tabLst/>
                        <a:defRPr/>
                      </a:pPr>
                      <a:r>
                        <a:rPr lang="en-AU" sz="900" dirty="0"/>
                        <a:t>Size</a:t>
                      </a:r>
                    </a:p>
                  </a:txBody>
                  <a:tcPr marL="117706" marR="117706" marT="58853" marB="58853">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55990991"/>
                  </a:ext>
                </a:extLst>
              </a:tr>
              <a:tr h="274198">
                <a:tc>
                  <a:txBody>
                    <a:bodyPr/>
                    <a:lstStyle/>
                    <a:p>
                      <a:r>
                        <a:rPr lang="en-AU" sz="900" dirty="0"/>
                        <a:t>Productivity potential</a:t>
                      </a:r>
                    </a:p>
                  </a:txBody>
                  <a:tcPr marL="117706" marR="117706" marT="58853" marB="58853">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23651809"/>
                  </a:ext>
                </a:extLst>
              </a:tr>
              <a:tr h="274198">
                <a:tc>
                  <a:txBody>
                    <a:bodyPr/>
                    <a:lstStyle/>
                    <a:p>
                      <a:r>
                        <a:rPr lang="en-AU" sz="900" dirty="0"/>
                        <a:t>Blank item cost (</a:t>
                      </a:r>
                      <a:r>
                        <a:rPr lang="en-AU" sz="900" dirty="0" err="1"/>
                        <a:t>ea</a:t>
                      </a:r>
                      <a:r>
                        <a:rPr lang="en-AU" sz="900" dirty="0"/>
                        <a:t>)</a:t>
                      </a:r>
                    </a:p>
                  </a:txBody>
                  <a:tcPr marL="117706" marR="117706" marT="58853" marB="58853">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96739151"/>
                  </a:ext>
                </a:extLst>
              </a:tr>
              <a:tr h="274198">
                <a:tc>
                  <a:txBody>
                    <a:bodyPr/>
                    <a:lstStyle/>
                    <a:p>
                      <a:r>
                        <a:rPr lang="en-AU" sz="900" dirty="0"/>
                        <a:t>Ink cost</a:t>
                      </a:r>
                    </a:p>
                  </a:txBody>
                  <a:tcPr marL="117706" marR="117706" marT="58853" marB="58853">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56820180"/>
                  </a:ext>
                </a:extLst>
              </a:tr>
              <a:tr h="274198">
                <a:tc>
                  <a:txBody>
                    <a:bodyPr/>
                    <a:lstStyle/>
                    <a:p>
                      <a:r>
                        <a:rPr lang="en-AU" sz="900" dirty="0"/>
                        <a:t>Film cost</a:t>
                      </a:r>
                    </a:p>
                  </a:txBody>
                  <a:tcPr marL="117706" marR="117706" marT="58853" marB="58853">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26711070"/>
                  </a:ext>
                </a:extLst>
              </a:tr>
              <a:tr h="274198">
                <a:tc>
                  <a:txBody>
                    <a:bodyPr/>
                    <a:lstStyle/>
                    <a:p>
                      <a:r>
                        <a:rPr lang="en-AU" sz="900" dirty="0"/>
                        <a:t>Retail Price (</a:t>
                      </a:r>
                      <a:r>
                        <a:rPr lang="en-AU" sz="900" dirty="0" err="1"/>
                        <a:t>ea</a:t>
                      </a:r>
                      <a:r>
                        <a:rPr lang="en-AU" sz="900" dirty="0"/>
                        <a:t>)</a:t>
                      </a:r>
                    </a:p>
                  </a:txBody>
                  <a:tcPr marL="117706" marR="117706" marT="58853" marB="58853">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73069998"/>
                  </a:ext>
                </a:extLst>
              </a:tr>
              <a:tr h="300618">
                <a:tc>
                  <a:txBody>
                    <a:bodyPr/>
                    <a:lstStyle/>
                    <a:p>
                      <a:r>
                        <a:rPr lang="en-AU" sz="900" b="1" dirty="0"/>
                        <a:t>Unit gross margin (per hour)</a:t>
                      </a:r>
                    </a:p>
                  </a:txBody>
                  <a:tcPr marL="117706" marR="117706" marT="58853" marB="58853">
                    <a:lnL>
                      <a:noFill/>
                    </a:lnL>
                    <a:lnR>
                      <a:noFill/>
                    </a:lnR>
                    <a:lnT>
                      <a:noFill/>
                    </a:lnT>
                    <a:lnB w="12700" cmpd="sng">
                      <a:noFill/>
                    </a:lnB>
                    <a:lnTlToBr w="12700" cmpd="sng">
                      <a:noFill/>
                      <a:prstDash val="solid"/>
                    </a:lnTlToBr>
                    <a:lnBlToTr w="12700" cmpd="sng">
                      <a:noFill/>
                      <a:prstDash val="solid"/>
                    </a:lnBlToTr>
                    <a:solidFill>
                      <a:schemeClr val="accent2">
                        <a:alpha val="20000"/>
                      </a:schemeClr>
                    </a:solidFill>
                  </a:tcPr>
                </a:tc>
                <a:extLst>
                  <a:ext uri="{0D108BD9-81ED-4DB2-BD59-A6C34878D82A}">
                    <a16:rowId xmlns:a16="http://schemas.microsoft.com/office/drawing/2014/main" val="2381375064"/>
                  </a:ext>
                </a:extLst>
              </a:tr>
            </a:tbl>
          </a:graphicData>
        </a:graphic>
      </p:graphicFrame>
      <p:graphicFrame>
        <p:nvGraphicFramePr>
          <p:cNvPr id="33" name="Table 32">
            <a:extLst>
              <a:ext uri="{FF2B5EF4-FFF2-40B4-BE49-F238E27FC236}">
                <a16:creationId xmlns:a16="http://schemas.microsoft.com/office/drawing/2014/main" id="{FD06A33A-0A47-405B-8CBC-1E35D91DCDE0}"/>
              </a:ext>
            </a:extLst>
          </p:cNvPr>
          <p:cNvGraphicFramePr>
            <a:graphicFrameLocks noGrp="1"/>
          </p:cNvGraphicFramePr>
          <p:nvPr/>
        </p:nvGraphicFramePr>
        <p:xfrm>
          <a:off x="6562407" y="3895480"/>
          <a:ext cx="1251204" cy="2264294"/>
        </p:xfrm>
        <a:graphic>
          <a:graphicData uri="http://schemas.openxmlformats.org/drawingml/2006/table">
            <a:tbl>
              <a:tblPr firstRow="1" bandRow="1">
                <a:tableStyleId>{9D7B26C5-4107-4FEC-AEDC-1716B250A1EF}</a:tableStyleId>
              </a:tblPr>
              <a:tblGrid>
                <a:gridCol w="1251204">
                  <a:extLst>
                    <a:ext uri="{9D8B030D-6E8A-4147-A177-3AD203B41FA5}">
                      <a16:colId xmlns:a16="http://schemas.microsoft.com/office/drawing/2014/main" val="4145635003"/>
                    </a:ext>
                  </a:extLst>
                </a:gridCol>
              </a:tblGrid>
              <a:tr h="313882">
                <a:tc>
                  <a:txBody>
                    <a:bodyPr/>
                    <a:lstStyle/>
                    <a:p>
                      <a:pPr algn="ctr"/>
                      <a:r>
                        <a:rPr lang="en-AU" sz="1300" dirty="0"/>
                        <a:t>Mugs</a:t>
                      </a:r>
                    </a:p>
                  </a:txBody>
                  <a:tcPr marL="117706" marR="117706" marT="58853" marB="58853">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9062486"/>
                  </a:ext>
                </a:extLst>
              </a:tr>
              <a:tr h="274647">
                <a:tc>
                  <a:txBody>
                    <a:bodyPr/>
                    <a:lstStyle/>
                    <a:p>
                      <a:pPr marL="0" marR="0" lvl="0" indent="0" algn="ctr" defTabSz="532729" rtl="0" eaLnBrk="1" fontAlgn="auto" latinLnBrk="0" hangingPunct="1">
                        <a:lnSpc>
                          <a:spcPct val="100000"/>
                        </a:lnSpc>
                        <a:spcBef>
                          <a:spcPts val="0"/>
                        </a:spcBef>
                        <a:spcAft>
                          <a:spcPts val="0"/>
                        </a:spcAft>
                        <a:buClrTx/>
                        <a:buSzTx/>
                        <a:buFontTx/>
                        <a:buNone/>
                        <a:tabLst/>
                        <a:defRPr/>
                      </a:pPr>
                      <a:r>
                        <a:rPr lang="en-AU" sz="1000" dirty="0"/>
                        <a:t>2.5 x 2.5 in</a:t>
                      </a:r>
                    </a:p>
                  </a:txBody>
                  <a:tcPr marL="117706" marR="117706" marT="58853" marB="58853">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55990991"/>
                  </a:ext>
                </a:extLst>
              </a:tr>
              <a:tr h="274647">
                <a:tc>
                  <a:txBody>
                    <a:bodyPr/>
                    <a:lstStyle/>
                    <a:p>
                      <a:pPr algn="ctr"/>
                      <a:r>
                        <a:rPr lang="en-AU" sz="1000" dirty="0"/>
                        <a:t>380 pcs/h</a:t>
                      </a:r>
                    </a:p>
                  </a:txBody>
                  <a:tcPr marL="117706" marR="117706" marT="58853" marB="58853">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23651809"/>
                  </a:ext>
                </a:extLst>
              </a:tr>
              <a:tr h="274647">
                <a:tc>
                  <a:txBody>
                    <a:bodyPr/>
                    <a:lstStyle/>
                    <a:p>
                      <a:pPr algn="ctr"/>
                      <a:r>
                        <a:rPr lang="en-AU" sz="1000" dirty="0"/>
                        <a:t>$ 2.00</a:t>
                      </a:r>
                    </a:p>
                  </a:txBody>
                  <a:tcPr marL="117706" marR="117706" marT="58853" marB="58853">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96739151"/>
                  </a:ext>
                </a:extLst>
              </a:tr>
              <a:tr h="274647">
                <a:tc>
                  <a:txBody>
                    <a:bodyPr/>
                    <a:lstStyle/>
                    <a:p>
                      <a:pPr algn="ctr"/>
                      <a:r>
                        <a:rPr lang="en-AU" sz="1000" dirty="0"/>
                        <a:t>$ 0.04</a:t>
                      </a:r>
                    </a:p>
                  </a:txBody>
                  <a:tcPr marL="117706" marR="117706" marT="58853" marB="58853">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56820180"/>
                  </a:ext>
                </a:extLst>
              </a:tr>
              <a:tr h="274647">
                <a:tc>
                  <a:txBody>
                    <a:bodyPr/>
                    <a:lstStyle/>
                    <a:p>
                      <a:pPr algn="ctr"/>
                      <a:r>
                        <a:rPr lang="en-AU" sz="1000" dirty="0"/>
                        <a:t>$ 13.24</a:t>
                      </a:r>
                    </a:p>
                  </a:txBody>
                  <a:tcPr marL="117706" marR="117706" marT="58853" marB="58853">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26711070"/>
                  </a:ext>
                </a:extLst>
              </a:tr>
              <a:tr h="274647">
                <a:tc>
                  <a:txBody>
                    <a:bodyPr/>
                    <a:lstStyle/>
                    <a:p>
                      <a:pPr algn="ctr"/>
                      <a:r>
                        <a:rPr lang="en-AU" sz="1000" dirty="0"/>
                        <a:t>$ 10.00</a:t>
                      </a:r>
                    </a:p>
                  </a:txBody>
                  <a:tcPr marL="117706" marR="117706" marT="58853" marB="58853">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73069998"/>
                  </a:ext>
                </a:extLst>
              </a:tr>
              <a:tr h="294265">
                <a:tc>
                  <a:txBody>
                    <a:bodyPr/>
                    <a:lstStyle/>
                    <a:p>
                      <a:pPr algn="ctr"/>
                      <a:r>
                        <a:rPr lang="en-AU" sz="1200" b="1" dirty="0"/>
                        <a:t>$ 3011.56</a:t>
                      </a:r>
                    </a:p>
                  </a:txBody>
                  <a:tcPr marL="117706" marR="117706" marT="58853" marB="58853">
                    <a:lnL>
                      <a:noFill/>
                    </a:lnL>
                    <a:lnR>
                      <a:noFill/>
                    </a:lnR>
                    <a:lnT>
                      <a:noFill/>
                    </a:lnT>
                    <a:lnB w="12700" cmpd="sng">
                      <a:noFill/>
                    </a:lnB>
                    <a:lnTlToBr w="12700" cmpd="sng">
                      <a:noFill/>
                      <a:prstDash val="solid"/>
                    </a:lnTlToBr>
                    <a:lnBlToTr w="12700" cmpd="sng">
                      <a:noFill/>
                      <a:prstDash val="solid"/>
                    </a:lnBlToTr>
                    <a:solidFill>
                      <a:srgbClr val="E97132">
                        <a:alpha val="20000"/>
                      </a:srgbClr>
                    </a:solidFill>
                  </a:tcPr>
                </a:tc>
                <a:extLst>
                  <a:ext uri="{0D108BD9-81ED-4DB2-BD59-A6C34878D82A}">
                    <a16:rowId xmlns:a16="http://schemas.microsoft.com/office/drawing/2014/main" val="2381375064"/>
                  </a:ext>
                </a:extLst>
              </a:tr>
            </a:tbl>
          </a:graphicData>
        </a:graphic>
      </p:graphicFrame>
      <p:graphicFrame>
        <p:nvGraphicFramePr>
          <p:cNvPr id="34" name="Table 33">
            <a:extLst>
              <a:ext uri="{FF2B5EF4-FFF2-40B4-BE49-F238E27FC236}">
                <a16:creationId xmlns:a16="http://schemas.microsoft.com/office/drawing/2014/main" id="{EDFD30E9-CE11-6580-A5F0-E24FDF3BA424}"/>
              </a:ext>
            </a:extLst>
          </p:cNvPr>
          <p:cNvGraphicFramePr>
            <a:graphicFrameLocks noGrp="1"/>
          </p:cNvGraphicFramePr>
          <p:nvPr/>
        </p:nvGraphicFramePr>
        <p:xfrm>
          <a:off x="7962114" y="3895480"/>
          <a:ext cx="1251204" cy="2264294"/>
        </p:xfrm>
        <a:graphic>
          <a:graphicData uri="http://schemas.openxmlformats.org/drawingml/2006/table">
            <a:tbl>
              <a:tblPr firstRow="1" bandRow="1">
                <a:tableStyleId>{9D7B26C5-4107-4FEC-AEDC-1716B250A1EF}</a:tableStyleId>
              </a:tblPr>
              <a:tblGrid>
                <a:gridCol w="1251204">
                  <a:extLst>
                    <a:ext uri="{9D8B030D-6E8A-4147-A177-3AD203B41FA5}">
                      <a16:colId xmlns:a16="http://schemas.microsoft.com/office/drawing/2014/main" val="4145635003"/>
                    </a:ext>
                  </a:extLst>
                </a:gridCol>
              </a:tblGrid>
              <a:tr h="313882">
                <a:tc>
                  <a:txBody>
                    <a:bodyPr/>
                    <a:lstStyle/>
                    <a:p>
                      <a:pPr algn="ctr"/>
                      <a:r>
                        <a:rPr lang="en-AU" sz="1300" dirty="0"/>
                        <a:t>Tumblers</a:t>
                      </a:r>
                    </a:p>
                  </a:txBody>
                  <a:tcPr marL="117706" marR="117706" marT="58853" marB="58853">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9062486"/>
                  </a:ext>
                </a:extLst>
              </a:tr>
              <a:tr h="274647">
                <a:tc>
                  <a:txBody>
                    <a:bodyPr/>
                    <a:lstStyle/>
                    <a:p>
                      <a:pPr marL="0" marR="0" lvl="0" indent="0" algn="ctr" defTabSz="532729" rtl="0" eaLnBrk="1" fontAlgn="auto" latinLnBrk="0" hangingPunct="1">
                        <a:lnSpc>
                          <a:spcPct val="100000"/>
                        </a:lnSpc>
                        <a:spcBef>
                          <a:spcPts val="0"/>
                        </a:spcBef>
                        <a:spcAft>
                          <a:spcPts val="0"/>
                        </a:spcAft>
                        <a:buClrTx/>
                        <a:buSzTx/>
                        <a:buFontTx/>
                        <a:buNone/>
                        <a:tabLst/>
                        <a:defRPr/>
                      </a:pPr>
                      <a:r>
                        <a:rPr lang="en-AU" sz="1000" dirty="0"/>
                        <a:t>3 x 2.75 in</a:t>
                      </a:r>
                    </a:p>
                  </a:txBody>
                  <a:tcPr marL="117706" marR="117706" marT="58853" marB="58853">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55990991"/>
                  </a:ext>
                </a:extLst>
              </a:tr>
              <a:tr h="274647">
                <a:tc>
                  <a:txBody>
                    <a:bodyPr/>
                    <a:lstStyle/>
                    <a:p>
                      <a:pPr algn="ctr"/>
                      <a:r>
                        <a:rPr lang="en-AU" sz="1000" dirty="0"/>
                        <a:t>pcs/h</a:t>
                      </a:r>
                    </a:p>
                  </a:txBody>
                  <a:tcPr marL="117706" marR="117706" marT="58853" marB="58853">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23651809"/>
                  </a:ext>
                </a:extLst>
              </a:tr>
              <a:tr h="274647">
                <a:tc>
                  <a:txBody>
                    <a:bodyPr/>
                    <a:lstStyle/>
                    <a:p>
                      <a:pPr algn="ctr"/>
                      <a:r>
                        <a:rPr lang="en-AU" sz="1000" dirty="0"/>
                        <a:t>$ 3.00</a:t>
                      </a:r>
                    </a:p>
                  </a:txBody>
                  <a:tcPr marL="117706" marR="117706" marT="58853" marB="58853">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96739151"/>
                  </a:ext>
                </a:extLst>
              </a:tr>
              <a:tr h="274647">
                <a:tc>
                  <a:txBody>
                    <a:bodyPr/>
                    <a:lstStyle/>
                    <a:p>
                      <a:pPr algn="ctr"/>
                      <a:r>
                        <a:rPr lang="en-AU" sz="1000" dirty="0"/>
                        <a:t>$ 0.03</a:t>
                      </a:r>
                    </a:p>
                  </a:txBody>
                  <a:tcPr marL="117706" marR="117706" marT="58853" marB="58853">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56820180"/>
                  </a:ext>
                </a:extLst>
              </a:tr>
              <a:tr h="274647">
                <a:tc>
                  <a:txBody>
                    <a:bodyPr/>
                    <a:lstStyle/>
                    <a:p>
                      <a:pPr algn="ctr"/>
                      <a:r>
                        <a:rPr lang="en-AU" sz="1000" dirty="0"/>
                        <a:t>$ 0.0</a:t>
                      </a:r>
                    </a:p>
                  </a:txBody>
                  <a:tcPr marL="117706" marR="117706" marT="58853" marB="58853">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26711070"/>
                  </a:ext>
                </a:extLst>
              </a:tr>
              <a:tr h="274647">
                <a:tc>
                  <a:txBody>
                    <a:bodyPr/>
                    <a:lstStyle/>
                    <a:p>
                      <a:pPr algn="ctr"/>
                      <a:r>
                        <a:rPr lang="en-AU" sz="1000" dirty="0"/>
                        <a:t>$ </a:t>
                      </a:r>
                    </a:p>
                  </a:txBody>
                  <a:tcPr marL="117706" marR="117706" marT="58853" marB="58853">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73069998"/>
                  </a:ext>
                </a:extLst>
              </a:tr>
              <a:tr h="294265">
                <a:tc>
                  <a:txBody>
                    <a:bodyPr/>
                    <a:lstStyle/>
                    <a:p>
                      <a:pPr algn="ctr"/>
                      <a:r>
                        <a:rPr lang="en-AU" sz="1200" b="1" dirty="0"/>
                        <a:t>$ </a:t>
                      </a:r>
                    </a:p>
                  </a:txBody>
                  <a:tcPr marL="117706" marR="117706" marT="58853" marB="58853">
                    <a:lnL>
                      <a:noFill/>
                    </a:lnL>
                    <a:lnR>
                      <a:noFill/>
                    </a:lnR>
                    <a:lnT>
                      <a:noFill/>
                    </a:lnT>
                    <a:lnB w="12700" cmpd="sng">
                      <a:noFill/>
                    </a:lnB>
                    <a:lnTlToBr w="12700" cmpd="sng">
                      <a:noFill/>
                      <a:prstDash val="solid"/>
                    </a:lnTlToBr>
                    <a:lnBlToTr w="12700" cmpd="sng">
                      <a:noFill/>
                      <a:prstDash val="solid"/>
                    </a:lnBlToTr>
                    <a:solidFill>
                      <a:srgbClr val="E97132">
                        <a:alpha val="20000"/>
                      </a:srgbClr>
                    </a:solidFill>
                  </a:tcPr>
                </a:tc>
                <a:extLst>
                  <a:ext uri="{0D108BD9-81ED-4DB2-BD59-A6C34878D82A}">
                    <a16:rowId xmlns:a16="http://schemas.microsoft.com/office/drawing/2014/main" val="2381375064"/>
                  </a:ext>
                </a:extLst>
              </a:tr>
            </a:tbl>
          </a:graphicData>
        </a:graphic>
      </p:graphicFrame>
      <p:graphicFrame>
        <p:nvGraphicFramePr>
          <p:cNvPr id="35" name="Table 34">
            <a:extLst>
              <a:ext uri="{FF2B5EF4-FFF2-40B4-BE49-F238E27FC236}">
                <a16:creationId xmlns:a16="http://schemas.microsoft.com/office/drawing/2014/main" id="{C1805EE6-92CA-738B-286F-06BA6C8020FD}"/>
              </a:ext>
            </a:extLst>
          </p:cNvPr>
          <p:cNvGraphicFramePr>
            <a:graphicFrameLocks noGrp="1"/>
          </p:cNvGraphicFramePr>
          <p:nvPr/>
        </p:nvGraphicFramePr>
        <p:xfrm>
          <a:off x="9361821" y="3895480"/>
          <a:ext cx="1251204" cy="2264294"/>
        </p:xfrm>
        <a:graphic>
          <a:graphicData uri="http://schemas.openxmlformats.org/drawingml/2006/table">
            <a:tbl>
              <a:tblPr firstRow="1" bandRow="1">
                <a:tableStyleId>{9D7B26C5-4107-4FEC-AEDC-1716B250A1EF}</a:tableStyleId>
              </a:tblPr>
              <a:tblGrid>
                <a:gridCol w="1251204">
                  <a:extLst>
                    <a:ext uri="{9D8B030D-6E8A-4147-A177-3AD203B41FA5}">
                      <a16:colId xmlns:a16="http://schemas.microsoft.com/office/drawing/2014/main" val="4145635003"/>
                    </a:ext>
                  </a:extLst>
                </a:gridCol>
              </a:tblGrid>
              <a:tr h="313882">
                <a:tc>
                  <a:txBody>
                    <a:bodyPr/>
                    <a:lstStyle/>
                    <a:p>
                      <a:pPr algn="ctr"/>
                      <a:r>
                        <a:rPr lang="en-AU" sz="1300" dirty="0"/>
                        <a:t>Stickers</a:t>
                      </a:r>
                    </a:p>
                  </a:txBody>
                  <a:tcPr marL="117706" marR="117706" marT="58853" marB="58853">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9062486"/>
                  </a:ext>
                </a:extLst>
              </a:tr>
              <a:tr h="274647">
                <a:tc>
                  <a:txBody>
                    <a:bodyPr/>
                    <a:lstStyle/>
                    <a:p>
                      <a:pPr marL="0" marR="0" lvl="0" indent="0" algn="ctr" defTabSz="532729" rtl="0" eaLnBrk="1" fontAlgn="auto" latinLnBrk="0" hangingPunct="1">
                        <a:lnSpc>
                          <a:spcPct val="100000"/>
                        </a:lnSpc>
                        <a:spcBef>
                          <a:spcPts val="0"/>
                        </a:spcBef>
                        <a:spcAft>
                          <a:spcPts val="0"/>
                        </a:spcAft>
                        <a:buClrTx/>
                        <a:buSzTx/>
                        <a:buFontTx/>
                        <a:buNone/>
                        <a:tabLst/>
                        <a:defRPr/>
                      </a:pPr>
                      <a:r>
                        <a:rPr lang="en-AU" sz="1000" dirty="0"/>
                        <a:t>3.9 x 3 in</a:t>
                      </a:r>
                    </a:p>
                  </a:txBody>
                  <a:tcPr marL="117706" marR="117706" marT="58853" marB="58853">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55990991"/>
                  </a:ext>
                </a:extLst>
              </a:tr>
              <a:tr h="274647">
                <a:tc>
                  <a:txBody>
                    <a:bodyPr/>
                    <a:lstStyle/>
                    <a:p>
                      <a:pPr algn="ctr"/>
                      <a:r>
                        <a:rPr lang="en-AU" sz="1000" dirty="0"/>
                        <a:t>pcs/h</a:t>
                      </a:r>
                    </a:p>
                  </a:txBody>
                  <a:tcPr marL="117706" marR="117706" marT="58853" marB="58853">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23651809"/>
                  </a:ext>
                </a:extLst>
              </a:tr>
              <a:tr h="274647">
                <a:tc>
                  <a:txBody>
                    <a:bodyPr/>
                    <a:lstStyle/>
                    <a:p>
                      <a:pPr algn="ctr"/>
                      <a:r>
                        <a:rPr lang="en-AU" sz="1000" dirty="0"/>
                        <a:t>$ 0.00</a:t>
                      </a:r>
                    </a:p>
                  </a:txBody>
                  <a:tcPr marL="117706" marR="117706" marT="58853" marB="58853">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96739151"/>
                  </a:ext>
                </a:extLst>
              </a:tr>
              <a:tr h="274647">
                <a:tc>
                  <a:txBody>
                    <a:bodyPr/>
                    <a:lstStyle/>
                    <a:p>
                      <a:pPr algn="ctr"/>
                      <a:r>
                        <a:rPr lang="en-AU" sz="1000" dirty="0"/>
                        <a:t>$ 0.15</a:t>
                      </a:r>
                    </a:p>
                  </a:txBody>
                  <a:tcPr marL="117706" marR="117706" marT="58853" marB="58853">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56820180"/>
                  </a:ext>
                </a:extLst>
              </a:tr>
              <a:tr h="274647">
                <a:tc>
                  <a:txBody>
                    <a:bodyPr/>
                    <a:lstStyle/>
                    <a:p>
                      <a:pPr algn="ctr"/>
                      <a:r>
                        <a:rPr lang="en-AU" sz="1000" dirty="0"/>
                        <a:t>$ 0.</a:t>
                      </a:r>
                    </a:p>
                  </a:txBody>
                  <a:tcPr marL="117706" marR="117706" marT="58853" marB="58853">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26711070"/>
                  </a:ext>
                </a:extLst>
              </a:tr>
              <a:tr h="274647">
                <a:tc>
                  <a:txBody>
                    <a:bodyPr/>
                    <a:lstStyle/>
                    <a:p>
                      <a:pPr algn="ctr"/>
                      <a:r>
                        <a:rPr lang="en-AU" sz="1000" dirty="0"/>
                        <a:t>$ </a:t>
                      </a:r>
                    </a:p>
                  </a:txBody>
                  <a:tcPr marL="117706" marR="117706" marT="58853" marB="58853">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73069998"/>
                  </a:ext>
                </a:extLst>
              </a:tr>
              <a:tr h="294265">
                <a:tc>
                  <a:txBody>
                    <a:bodyPr/>
                    <a:lstStyle/>
                    <a:p>
                      <a:pPr algn="ctr"/>
                      <a:r>
                        <a:rPr lang="en-AU" sz="1200" b="1" dirty="0"/>
                        <a:t>$ </a:t>
                      </a:r>
                    </a:p>
                  </a:txBody>
                  <a:tcPr marL="117706" marR="117706" marT="58853" marB="58853">
                    <a:lnL>
                      <a:noFill/>
                    </a:lnL>
                    <a:lnR>
                      <a:noFill/>
                    </a:lnR>
                    <a:lnT>
                      <a:noFill/>
                    </a:lnT>
                    <a:lnB w="12700" cmpd="sng">
                      <a:noFill/>
                    </a:lnB>
                    <a:lnTlToBr w="12700" cmpd="sng">
                      <a:noFill/>
                      <a:prstDash val="solid"/>
                    </a:lnTlToBr>
                    <a:lnBlToTr w="12700" cmpd="sng">
                      <a:noFill/>
                      <a:prstDash val="solid"/>
                    </a:lnBlToTr>
                    <a:solidFill>
                      <a:srgbClr val="E97132">
                        <a:alpha val="20000"/>
                      </a:srgbClr>
                    </a:solidFill>
                  </a:tcPr>
                </a:tc>
                <a:extLst>
                  <a:ext uri="{0D108BD9-81ED-4DB2-BD59-A6C34878D82A}">
                    <a16:rowId xmlns:a16="http://schemas.microsoft.com/office/drawing/2014/main" val="2381375064"/>
                  </a:ext>
                </a:extLst>
              </a:tr>
            </a:tbl>
          </a:graphicData>
        </a:graphic>
      </p:graphicFrame>
      <p:pic>
        <p:nvPicPr>
          <p:cNvPr id="37" name="Picture 36" descr="A person holding a potted plant&#10;&#10;AI-generated content may be incorrect.">
            <a:extLst>
              <a:ext uri="{FF2B5EF4-FFF2-40B4-BE49-F238E27FC236}">
                <a16:creationId xmlns:a16="http://schemas.microsoft.com/office/drawing/2014/main" id="{D2E9F8CE-1885-1C1E-3308-A294290293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4102" y="675209"/>
            <a:ext cx="1529249" cy="1149255"/>
          </a:xfrm>
          <a:prstGeom prst="rect">
            <a:avLst/>
          </a:prstGeom>
        </p:spPr>
      </p:pic>
      <p:pic>
        <p:nvPicPr>
          <p:cNvPr id="39" name="Picture 38" descr="A blue helmet with a logo on it&#10;&#10;AI-generated content may be incorrect.">
            <a:extLst>
              <a:ext uri="{FF2B5EF4-FFF2-40B4-BE49-F238E27FC236}">
                <a16:creationId xmlns:a16="http://schemas.microsoft.com/office/drawing/2014/main" id="{B7393212-7C04-59D1-E424-5609F0CE9F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1914" y="675209"/>
            <a:ext cx="1529249" cy="1149255"/>
          </a:xfrm>
          <a:prstGeom prst="rect">
            <a:avLst/>
          </a:prstGeom>
        </p:spPr>
      </p:pic>
      <p:pic>
        <p:nvPicPr>
          <p:cNvPr id="40" name="Picture 39" descr="A pair of champagne glasses with text and numbers&#10;&#10;AI-generated content may be incorrect.">
            <a:extLst>
              <a:ext uri="{FF2B5EF4-FFF2-40B4-BE49-F238E27FC236}">
                <a16:creationId xmlns:a16="http://schemas.microsoft.com/office/drawing/2014/main" id="{9FE1A170-FA57-D7E1-53A5-13D6A26AFD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54831" y="675209"/>
            <a:ext cx="1529249" cy="1149255"/>
          </a:xfrm>
          <a:prstGeom prst="rect">
            <a:avLst/>
          </a:prstGeom>
        </p:spPr>
      </p:pic>
      <p:pic>
        <p:nvPicPr>
          <p:cNvPr id="41" name="Picture 40" descr="Two mugs with images on them&#10;&#10;AI-generated content may be incorrect.">
            <a:extLst>
              <a:ext uri="{FF2B5EF4-FFF2-40B4-BE49-F238E27FC236}">
                <a16:creationId xmlns:a16="http://schemas.microsoft.com/office/drawing/2014/main" id="{B829A904-1C36-4DF7-7542-CC0E1D5E18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22643" y="675209"/>
            <a:ext cx="1529249" cy="1149255"/>
          </a:xfrm>
          <a:prstGeom prst="rect">
            <a:avLst/>
          </a:prstGeom>
        </p:spPr>
      </p:pic>
      <p:pic>
        <p:nvPicPr>
          <p:cNvPr id="42" name="Picture 41" descr="A black teapot with a handle&#10;&#10;AI-generated content may be incorrect.">
            <a:extLst>
              <a:ext uri="{FF2B5EF4-FFF2-40B4-BE49-F238E27FC236}">
                <a16:creationId xmlns:a16="http://schemas.microsoft.com/office/drawing/2014/main" id="{986C9ADB-5EC8-894F-2F98-0FD5B7DE9D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33373" y="675209"/>
            <a:ext cx="1529249" cy="1149255"/>
          </a:xfrm>
          <a:prstGeom prst="rect">
            <a:avLst/>
          </a:prstGeom>
        </p:spPr>
      </p:pic>
      <p:pic>
        <p:nvPicPr>
          <p:cNvPr id="43" name="Picture 42" descr="A person riding a skateboard&#10;&#10;AI-generated content may be incorrect.">
            <a:extLst>
              <a:ext uri="{FF2B5EF4-FFF2-40B4-BE49-F238E27FC236}">
                <a16:creationId xmlns:a16="http://schemas.microsoft.com/office/drawing/2014/main" id="{0016D7D9-3CA0-1012-3FA7-239D60D1BE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65563" y="675209"/>
            <a:ext cx="1529249" cy="1149255"/>
          </a:xfrm>
          <a:prstGeom prst="rect">
            <a:avLst/>
          </a:prstGeom>
        </p:spPr>
      </p:pic>
      <p:sp>
        <p:nvSpPr>
          <p:cNvPr id="47" name="TextBox 46">
            <a:extLst>
              <a:ext uri="{FF2B5EF4-FFF2-40B4-BE49-F238E27FC236}">
                <a16:creationId xmlns:a16="http://schemas.microsoft.com/office/drawing/2014/main" id="{197B8523-4232-0A53-E278-AC5712CFD8AF}"/>
              </a:ext>
            </a:extLst>
          </p:cNvPr>
          <p:cNvSpPr txBox="1"/>
          <p:nvPr/>
        </p:nvSpPr>
        <p:spPr>
          <a:xfrm>
            <a:off x="4951534" y="2016262"/>
            <a:ext cx="2662053" cy="1152303"/>
          </a:xfrm>
          <a:prstGeom prst="rect">
            <a:avLst/>
          </a:prstGeom>
          <a:noFill/>
        </p:spPr>
        <p:txBody>
          <a:bodyPr wrap="square" rtlCol="0">
            <a:spAutoFit/>
          </a:bodyPr>
          <a:lstStyle/>
          <a:p>
            <a:r>
              <a:rPr lang="en-US" sz="1416"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FAQs</a:t>
            </a:r>
          </a:p>
          <a:p>
            <a:endParaRPr lang="en-US" sz="103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en-US" sz="1352" b="1" dirty="0">
                <a:latin typeface="Calibri" panose="020F0502020204030204" pitchFamily="34" charset="0"/>
                <a:ea typeface="Calibri" panose="020F0502020204030204" pitchFamily="34" charset="0"/>
                <a:cs typeface="Calibri" panose="020F0502020204030204" pitchFamily="34" charset="0"/>
              </a:rPr>
              <a:t>Dishwasher safe?</a:t>
            </a:r>
          </a:p>
          <a:p>
            <a:r>
              <a:rPr lang="en-US" sz="1030" dirty="0">
                <a:latin typeface="Calibri" panose="020F0502020204030204" pitchFamily="34" charset="0"/>
                <a:ea typeface="Calibri" panose="020F0502020204030204" pitchFamily="34" charset="0"/>
                <a:cs typeface="Calibri" panose="020F0502020204030204" pitchFamily="34" charset="0"/>
              </a:rPr>
              <a:t>Generally, hand‑wash is recommended. Dishwasher use may be possible depending on the substrate and the specific A/B film set.</a:t>
            </a:r>
          </a:p>
        </p:txBody>
      </p:sp>
      <p:sp>
        <p:nvSpPr>
          <p:cNvPr id="48" name="TextBox 47">
            <a:extLst>
              <a:ext uri="{FF2B5EF4-FFF2-40B4-BE49-F238E27FC236}">
                <a16:creationId xmlns:a16="http://schemas.microsoft.com/office/drawing/2014/main" id="{73ED8C6D-39F4-20AD-5ED4-0BCEC16EAABD}"/>
              </a:ext>
            </a:extLst>
          </p:cNvPr>
          <p:cNvSpPr txBox="1"/>
          <p:nvPr/>
        </p:nvSpPr>
        <p:spPr>
          <a:xfrm>
            <a:off x="8074597" y="2273270"/>
            <a:ext cx="2574448" cy="934423"/>
          </a:xfrm>
          <a:prstGeom prst="rect">
            <a:avLst/>
          </a:prstGeom>
          <a:noFill/>
        </p:spPr>
        <p:txBody>
          <a:bodyPr wrap="square" rtlCol="0">
            <a:spAutoFit/>
          </a:bodyPr>
          <a:lstStyle/>
          <a:p>
            <a:r>
              <a:rPr lang="en-US" sz="1352" b="1" dirty="0">
                <a:latin typeface="Calibri" panose="020F0502020204030204" pitchFamily="34" charset="0"/>
                <a:ea typeface="Calibri" panose="020F0502020204030204" pitchFamily="34" charset="0"/>
                <a:cs typeface="Calibri" panose="020F0502020204030204" pitchFamily="34" charset="0"/>
              </a:rPr>
              <a:t>Outdoor use?</a:t>
            </a:r>
          </a:p>
          <a:p>
            <a:r>
              <a:rPr lang="en-US" sz="1030" dirty="0">
                <a:latin typeface="Calibri" panose="020F0502020204030204" pitchFamily="34" charset="0"/>
                <a:ea typeface="Calibri" panose="020F0502020204030204" pitchFamily="34" charset="0"/>
                <a:cs typeface="Calibri" panose="020F0502020204030204" pitchFamily="34" charset="0"/>
              </a:rPr>
              <a:t>Suitable for indoor use and gadget decoration. For outdoor applications, cracking or color shift may appear after ~4–8 months, depending on conditions.</a:t>
            </a:r>
          </a:p>
        </p:txBody>
      </p:sp>
      <p:sp>
        <p:nvSpPr>
          <p:cNvPr id="2" name="TextBox 1">
            <a:extLst>
              <a:ext uri="{FF2B5EF4-FFF2-40B4-BE49-F238E27FC236}">
                <a16:creationId xmlns:a16="http://schemas.microsoft.com/office/drawing/2014/main" id="{E6483CDA-41D2-D0AD-E3DF-BBE48E08A86B}"/>
              </a:ext>
            </a:extLst>
          </p:cNvPr>
          <p:cNvSpPr txBox="1"/>
          <p:nvPr/>
        </p:nvSpPr>
        <p:spPr>
          <a:xfrm>
            <a:off x="7209449" y="6564193"/>
            <a:ext cx="3411511" cy="270523"/>
          </a:xfrm>
          <a:prstGeom prst="rect">
            <a:avLst/>
          </a:prstGeom>
          <a:noFill/>
        </p:spPr>
        <p:txBody>
          <a:bodyPr wrap="none" rtlCol="0">
            <a:spAutoFit/>
          </a:bodyPr>
          <a:lstStyle/>
          <a:p>
            <a:r>
              <a:rPr lang="en-AU" sz="1158" b="1" dirty="0">
                <a:solidFill>
                  <a:schemeClr val="bg1"/>
                </a:solidFill>
                <a:latin typeface="Calibri" panose="020F0502020204030204" pitchFamily="34" charset="0"/>
                <a:ea typeface="Calibri" panose="020F0502020204030204" pitchFamily="34" charset="0"/>
                <a:cs typeface="Calibri" panose="020F0502020204030204" pitchFamily="34" charset="0"/>
              </a:rPr>
              <a:t>Mimaki USA, Inc.	 www.mimakiusa.com</a:t>
            </a:r>
          </a:p>
        </p:txBody>
      </p:sp>
      <p:sp>
        <p:nvSpPr>
          <p:cNvPr id="3" name="TextBox 2">
            <a:extLst>
              <a:ext uri="{FF2B5EF4-FFF2-40B4-BE49-F238E27FC236}">
                <a16:creationId xmlns:a16="http://schemas.microsoft.com/office/drawing/2014/main" id="{9D064CC9-22BD-6988-306C-D1057BFF1DA2}"/>
              </a:ext>
            </a:extLst>
          </p:cNvPr>
          <p:cNvSpPr txBox="1"/>
          <p:nvPr/>
        </p:nvSpPr>
        <p:spPr>
          <a:xfrm>
            <a:off x="4892729" y="6312637"/>
            <a:ext cx="6154502" cy="270523"/>
          </a:xfrm>
          <a:prstGeom prst="rect">
            <a:avLst/>
          </a:prstGeom>
          <a:noFill/>
        </p:spPr>
        <p:txBody>
          <a:bodyPr wrap="square" rtlCol="0">
            <a:spAutoFit/>
          </a:bodyPr>
          <a:lstStyle/>
          <a:p>
            <a:r>
              <a:rPr lang="en-US" sz="1158" dirty="0"/>
              <a:t>Printed at 600 x 600 resolution – 22.6 sqft/hr </a:t>
            </a:r>
          </a:p>
        </p:txBody>
      </p:sp>
      <p:sp>
        <p:nvSpPr>
          <p:cNvPr id="13" name="TextBox 12">
            <a:extLst>
              <a:ext uri="{FF2B5EF4-FFF2-40B4-BE49-F238E27FC236}">
                <a16:creationId xmlns:a16="http://schemas.microsoft.com/office/drawing/2014/main" id="{F699F733-048A-DB96-EA8B-9EB997FA68F0}"/>
              </a:ext>
            </a:extLst>
          </p:cNvPr>
          <p:cNvSpPr txBox="1"/>
          <p:nvPr/>
        </p:nvSpPr>
        <p:spPr>
          <a:xfrm>
            <a:off x="8528091" y="402343"/>
            <a:ext cx="1627528" cy="230832"/>
          </a:xfrm>
          <a:prstGeom prst="rect">
            <a:avLst/>
          </a:prstGeom>
          <a:noFill/>
        </p:spPr>
        <p:txBody>
          <a:bodyPr wrap="square" rtlCol="0">
            <a:spAutoFit/>
          </a:bodyPr>
          <a:lstStyle/>
          <a:p>
            <a:r>
              <a:rPr lang="en-US" sz="900" dirty="0"/>
              <a:t>www.mimakiusa.com</a:t>
            </a:r>
          </a:p>
        </p:txBody>
      </p:sp>
      <p:pic>
        <p:nvPicPr>
          <p:cNvPr id="9" name="Graphic 8">
            <a:extLst>
              <a:ext uri="{FF2B5EF4-FFF2-40B4-BE49-F238E27FC236}">
                <a16:creationId xmlns:a16="http://schemas.microsoft.com/office/drawing/2014/main" id="{3356FE63-F017-0C22-82FD-652E9A175B9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73150" y="1406"/>
            <a:ext cx="673802" cy="673802"/>
          </a:xfrm>
          <a:prstGeom prst="rect">
            <a:avLst/>
          </a:prstGeom>
        </p:spPr>
      </p:pic>
    </p:spTree>
    <p:extLst>
      <p:ext uri="{BB962C8B-B14F-4D97-AF65-F5344CB8AC3E}">
        <p14:creationId xmlns:p14="http://schemas.microsoft.com/office/powerpoint/2010/main" val="2948550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99456-D564-BCC2-F5FB-40F763587074}"/>
              </a:ext>
            </a:extLst>
          </p:cNvPr>
          <p:cNvSpPr>
            <a:spLocks noGrp="1"/>
          </p:cNvSpPr>
          <p:nvPr>
            <p:ph type="title" idx="4294967295"/>
          </p:nvPr>
        </p:nvSpPr>
        <p:spPr>
          <a:xfrm>
            <a:off x="0" y="0"/>
            <a:ext cx="8393113" cy="1325563"/>
          </a:xfrm>
        </p:spPr>
        <p:txBody>
          <a:bodyPr/>
          <a:lstStyle/>
          <a:p>
            <a:r>
              <a:rPr lang="en-US" dirty="0"/>
              <a:t>	ROI worksheet</a:t>
            </a:r>
          </a:p>
        </p:txBody>
      </p:sp>
      <p:graphicFrame>
        <p:nvGraphicFramePr>
          <p:cNvPr id="4" name="Table 3">
            <a:extLst>
              <a:ext uri="{FF2B5EF4-FFF2-40B4-BE49-F238E27FC236}">
                <a16:creationId xmlns:a16="http://schemas.microsoft.com/office/drawing/2014/main" id="{545553C6-0EFB-4C86-1FDD-EED63F076D14}"/>
              </a:ext>
            </a:extLst>
          </p:cNvPr>
          <p:cNvGraphicFramePr>
            <a:graphicFrameLocks noGrp="1"/>
          </p:cNvGraphicFramePr>
          <p:nvPr>
            <p:extLst>
              <p:ext uri="{D42A27DB-BD31-4B8C-83A1-F6EECF244321}">
                <p14:modId xmlns:p14="http://schemas.microsoft.com/office/powerpoint/2010/main" val="761862681"/>
              </p:ext>
            </p:extLst>
          </p:nvPr>
        </p:nvGraphicFramePr>
        <p:xfrm>
          <a:off x="7624745" y="1159600"/>
          <a:ext cx="2979686" cy="4082934"/>
        </p:xfrm>
        <a:graphic>
          <a:graphicData uri="http://schemas.openxmlformats.org/drawingml/2006/table">
            <a:tbl>
              <a:tblPr firstRow="1" bandRow="1">
                <a:tableStyleId>{5C22544A-7EE6-4342-B048-85BDC9FD1C3A}</a:tableStyleId>
              </a:tblPr>
              <a:tblGrid>
                <a:gridCol w="2979686">
                  <a:extLst>
                    <a:ext uri="{9D8B030D-6E8A-4147-A177-3AD203B41FA5}">
                      <a16:colId xmlns:a16="http://schemas.microsoft.com/office/drawing/2014/main" val="470472571"/>
                    </a:ext>
                  </a:extLst>
                </a:gridCol>
              </a:tblGrid>
              <a:tr h="473306">
                <a:tc>
                  <a:txBody>
                    <a:bodyPr/>
                    <a:lstStyle/>
                    <a:p>
                      <a:endParaRPr lang="en-US" sz="1400" dirty="0"/>
                    </a:p>
                  </a:txBody>
                  <a:tcPr marL="117706" marR="117706" marT="58853" marB="58853"/>
                </a:tc>
                <a:extLst>
                  <a:ext uri="{0D108BD9-81ED-4DB2-BD59-A6C34878D82A}">
                    <a16:rowId xmlns:a16="http://schemas.microsoft.com/office/drawing/2014/main" val="4075840056"/>
                  </a:ext>
                </a:extLst>
              </a:tr>
              <a:tr h="163237">
                <a:tc>
                  <a:txBody>
                    <a:bodyPr/>
                    <a:lstStyle/>
                    <a:p>
                      <a:r>
                        <a:rPr lang="en-US" sz="1400" dirty="0"/>
                        <a:t>Print size</a:t>
                      </a:r>
                    </a:p>
                  </a:txBody>
                  <a:tcPr marL="117706" marR="117706" marT="58853" marB="58853"/>
                </a:tc>
                <a:extLst>
                  <a:ext uri="{0D108BD9-81ED-4DB2-BD59-A6C34878D82A}">
                    <a16:rowId xmlns:a16="http://schemas.microsoft.com/office/drawing/2014/main" val="1887919619"/>
                  </a:ext>
                </a:extLst>
              </a:tr>
              <a:tr h="187274">
                <a:tc>
                  <a:txBody>
                    <a:bodyPr/>
                    <a:lstStyle/>
                    <a:p>
                      <a:r>
                        <a:rPr lang="en-US" sz="1400" dirty="0"/>
                        <a:t>Material cut out (add .25” each dim)</a:t>
                      </a:r>
                    </a:p>
                  </a:txBody>
                  <a:tcPr marL="117706" marR="117706" marT="58853" marB="58853"/>
                </a:tc>
                <a:extLst>
                  <a:ext uri="{0D108BD9-81ED-4DB2-BD59-A6C34878D82A}">
                    <a16:rowId xmlns:a16="http://schemas.microsoft.com/office/drawing/2014/main" val="4028479199"/>
                  </a:ext>
                </a:extLst>
              </a:tr>
              <a:tr h="0">
                <a:tc>
                  <a:txBody>
                    <a:bodyPr/>
                    <a:lstStyle/>
                    <a:p>
                      <a:r>
                        <a:rPr lang="en-US" sz="1400" dirty="0"/>
                        <a:t>Blank item cost</a:t>
                      </a:r>
                    </a:p>
                  </a:txBody>
                  <a:tcPr marL="117706" marR="117706" marT="58853" marB="58853"/>
                </a:tc>
                <a:extLst>
                  <a:ext uri="{0D108BD9-81ED-4DB2-BD59-A6C34878D82A}">
                    <a16:rowId xmlns:a16="http://schemas.microsoft.com/office/drawing/2014/main" val="2919521733"/>
                  </a:ext>
                </a:extLst>
              </a:tr>
              <a:tr h="0">
                <a:tc>
                  <a:txBody>
                    <a:bodyPr/>
                    <a:lstStyle/>
                    <a:p>
                      <a:r>
                        <a:rPr lang="en-US" sz="1400" dirty="0"/>
                        <a:t>Ink usage (CMYK)</a:t>
                      </a:r>
                    </a:p>
                  </a:txBody>
                  <a:tcPr marL="117706" marR="117706" marT="58853" marB="58853"/>
                </a:tc>
                <a:extLst>
                  <a:ext uri="{0D108BD9-81ED-4DB2-BD59-A6C34878D82A}">
                    <a16:rowId xmlns:a16="http://schemas.microsoft.com/office/drawing/2014/main" val="1177370110"/>
                  </a:ext>
                </a:extLst>
              </a:tr>
              <a:tr h="0">
                <a:tc>
                  <a:txBody>
                    <a:bodyPr/>
                    <a:lstStyle/>
                    <a:p>
                      <a:r>
                        <a:rPr lang="en-US" sz="1400" dirty="0"/>
                        <a:t>Ink usage (WCl)</a:t>
                      </a:r>
                    </a:p>
                  </a:txBody>
                  <a:tcPr marL="117706" marR="117706" marT="58853" marB="58853"/>
                </a:tc>
                <a:extLst>
                  <a:ext uri="{0D108BD9-81ED-4DB2-BD59-A6C34878D82A}">
                    <a16:rowId xmlns:a16="http://schemas.microsoft.com/office/drawing/2014/main" val="2301832716"/>
                  </a:ext>
                </a:extLst>
              </a:tr>
              <a:tr h="183011">
                <a:tc>
                  <a:txBody>
                    <a:bodyPr/>
                    <a:lstStyle/>
                    <a:p>
                      <a:r>
                        <a:rPr lang="en-US" sz="1400" dirty="0"/>
                        <a:t>Linear ft printed (11.3 ft/h @ production)</a:t>
                      </a:r>
                    </a:p>
                  </a:txBody>
                  <a:tcPr marL="117706" marR="117706" marT="58853" marB="58853"/>
                </a:tc>
                <a:extLst>
                  <a:ext uri="{0D108BD9-81ED-4DB2-BD59-A6C34878D82A}">
                    <a16:rowId xmlns:a16="http://schemas.microsoft.com/office/drawing/2014/main" val="3416984935"/>
                  </a:ext>
                </a:extLst>
              </a:tr>
              <a:tr h="470823">
                <a:tc>
                  <a:txBody>
                    <a:bodyPr/>
                    <a:lstStyle/>
                    <a:p>
                      <a:endParaRPr lang="en-US" sz="1400" dirty="0"/>
                    </a:p>
                  </a:txBody>
                  <a:tcPr marL="117706" marR="117706" marT="58853" marB="58853"/>
                </a:tc>
                <a:extLst>
                  <a:ext uri="{0D108BD9-81ED-4DB2-BD59-A6C34878D82A}">
                    <a16:rowId xmlns:a16="http://schemas.microsoft.com/office/drawing/2014/main" val="2229256352"/>
                  </a:ext>
                </a:extLst>
              </a:tr>
              <a:tr h="0">
                <a:tc>
                  <a:txBody>
                    <a:bodyPr/>
                    <a:lstStyle/>
                    <a:p>
                      <a:endParaRPr lang="en-US" sz="2300" dirty="0"/>
                    </a:p>
                  </a:txBody>
                  <a:tcPr marL="117706" marR="117706" marT="58853" marB="58853"/>
                </a:tc>
                <a:extLst>
                  <a:ext uri="{0D108BD9-81ED-4DB2-BD59-A6C34878D82A}">
                    <a16:rowId xmlns:a16="http://schemas.microsoft.com/office/drawing/2014/main" val="2279907360"/>
                  </a:ext>
                </a:extLst>
              </a:tr>
              <a:tr h="470823">
                <a:tc>
                  <a:txBody>
                    <a:bodyPr/>
                    <a:lstStyle/>
                    <a:p>
                      <a:endParaRPr lang="en-US" sz="2300" dirty="0"/>
                    </a:p>
                  </a:txBody>
                  <a:tcPr marL="117706" marR="117706" marT="58853" marB="58853"/>
                </a:tc>
                <a:extLst>
                  <a:ext uri="{0D108BD9-81ED-4DB2-BD59-A6C34878D82A}">
                    <a16:rowId xmlns:a16="http://schemas.microsoft.com/office/drawing/2014/main" val="398278511"/>
                  </a:ext>
                </a:extLst>
              </a:tr>
            </a:tbl>
          </a:graphicData>
        </a:graphic>
      </p:graphicFrame>
      <p:graphicFrame>
        <p:nvGraphicFramePr>
          <p:cNvPr id="3" name="Table 2">
            <a:extLst>
              <a:ext uri="{FF2B5EF4-FFF2-40B4-BE49-F238E27FC236}">
                <a16:creationId xmlns:a16="http://schemas.microsoft.com/office/drawing/2014/main" id="{126C42EA-398F-7CDC-3A3E-BA130C816568}"/>
              </a:ext>
            </a:extLst>
          </p:cNvPr>
          <p:cNvGraphicFramePr>
            <a:graphicFrameLocks noGrp="1"/>
          </p:cNvGraphicFramePr>
          <p:nvPr>
            <p:extLst>
              <p:ext uri="{D42A27DB-BD31-4B8C-83A1-F6EECF244321}">
                <p14:modId xmlns:p14="http://schemas.microsoft.com/office/powerpoint/2010/main" val="4272297284"/>
              </p:ext>
            </p:extLst>
          </p:nvPr>
        </p:nvGraphicFramePr>
        <p:xfrm>
          <a:off x="1056194" y="1858852"/>
          <a:ext cx="5116005" cy="1843944"/>
        </p:xfrm>
        <a:graphic>
          <a:graphicData uri="http://schemas.openxmlformats.org/drawingml/2006/table">
            <a:tbl>
              <a:tblPr firstRow="1" bandRow="1">
                <a:tableStyleId>{D7AC3CCA-C797-4891-BE02-D94E43425B78}</a:tableStyleId>
              </a:tblPr>
              <a:tblGrid>
                <a:gridCol w="2242177">
                  <a:extLst>
                    <a:ext uri="{9D8B030D-6E8A-4147-A177-3AD203B41FA5}">
                      <a16:colId xmlns:a16="http://schemas.microsoft.com/office/drawing/2014/main" val="2426134801"/>
                    </a:ext>
                  </a:extLst>
                </a:gridCol>
                <a:gridCol w="2873828">
                  <a:extLst>
                    <a:ext uri="{9D8B030D-6E8A-4147-A177-3AD203B41FA5}">
                      <a16:colId xmlns:a16="http://schemas.microsoft.com/office/drawing/2014/main" val="1279266385"/>
                    </a:ext>
                  </a:extLst>
                </a:gridCol>
              </a:tblGrid>
              <a:tr h="309134">
                <a:tc>
                  <a:txBody>
                    <a:bodyPr/>
                    <a:lstStyle/>
                    <a:p>
                      <a:r>
                        <a:rPr lang="en-US" sz="1600" dirty="0"/>
                        <a:t>Film cost total</a:t>
                      </a:r>
                    </a:p>
                  </a:txBody>
                  <a:tcPr marL="117706" marR="117706" marT="58853" marB="58853"/>
                </a:tc>
                <a:tc>
                  <a:txBody>
                    <a:bodyPr/>
                    <a:lstStyle/>
                    <a:p>
                      <a:r>
                        <a:rPr lang="en-US" sz="1600" dirty="0"/>
                        <a:t>$395 / 2 x 328 ft (</a:t>
                      </a:r>
                      <a:r>
                        <a:rPr lang="en-US" sz="1600" dirty="0" err="1"/>
                        <a:t>Triforce</a:t>
                      </a:r>
                      <a:r>
                        <a:rPr lang="en-US" sz="1600" dirty="0"/>
                        <a:t>)</a:t>
                      </a:r>
                    </a:p>
                  </a:txBody>
                  <a:tcPr marL="117706" marR="117706" marT="58853" marB="58853"/>
                </a:tc>
                <a:extLst>
                  <a:ext uri="{0D108BD9-81ED-4DB2-BD59-A6C34878D82A}">
                    <a16:rowId xmlns:a16="http://schemas.microsoft.com/office/drawing/2014/main" val="2470464828"/>
                  </a:ext>
                </a:extLst>
              </a:tr>
              <a:tr h="305441">
                <a:tc>
                  <a:txBody>
                    <a:bodyPr/>
                    <a:lstStyle/>
                    <a:p>
                      <a:r>
                        <a:rPr lang="en-US" sz="1600" dirty="0"/>
                        <a:t>Per 1 sqft</a:t>
                      </a:r>
                    </a:p>
                  </a:txBody>
                  <a:tcPr marL="117706" marR="117706" marT="58853" marB="58853"/>
                </a:tc>
                <a:tc>
                  <a:txBody>
                    <a:bodyPr/>
                    <a:lstStyle/>
                    <a:p>
                      <a:r>
                        <a:rPr lang="en-US" sz="1600" dirty="0"/>
                        <a:t>$0.60</a:t>
                      </a:r>
                    </a:p>
                  </a:txBody>
                  <a:tcPr marL="117706" marR="117706" marT="58853" marB="58853"/>
                </a:tc>
                <a:extLst>
                  <a:ext uri="{0D108BD9-81ED-4DB2-BD59-A6C34878D82A}">
                    <a16:rowId xmlns:a16="http://schemas.microsoft.com/office/drawing/2014/main" val="2933865617"/>
                  </a:ext>
                </a:extLst>
              </a:tr>
              <a:tr h="305441">
                <a:tc>
                  <a:txBody>
                    <a:bodyPr/>
                    <a:lstStyle/>
                    <a:p>
                      <a:r>
                        <a:rPr lang="en-US" sz="1600" dirty="0"/>
                        <a:t>Production print speed</a:t>
                      </a:r>
                    </a:p>
                  </a:txBody>
                  <a:tcPr marL="117706" marR="117706" marT="58853" marB="58853"/>
                </a:tc>
                <a:tc>
                  <a:txBody>
                    <a:bodyPr/>
                    <a:lstStyle/>
                    <a:p>
                      <a:r>
                        <a:rPr lang="en-US" sz="1600" dirty="0"/>
                        <a:t>22.6 sqft/h</a:t>
                      </a:r>
                    </a:p>
                  </a:txBody>
                  <a:tcPr marL="117706" marR="117706" marT="58853" marB="58853"/>
                </a:tc>
                <a:extLst>
                  <a:ext uri="{0D108BD9-81ED-4DB2-BD59-A6C34878D82A}">
                    <a16:rowId xmlns:a16="http://schemas.microsoft.com/office/drawing/2014/main" val="3250107347"/>
                  </a:ext>
                </a:extLst>
              </a:tr>
              <a:tr h="305441">
                <a:tc>
                  <a:txBody>
                    <a:bodyPr/>
                    <a:lstStyle/>
                    <a:p>
                      <a:r>
                        <a:rPr lang="en-US" sz="1600" dirty="0"/>
                        <a:t>ELH-100</a:t>
                      </a:r>
                    </a:p>
                  </a:txBody>
                  <a:tcPr marL="117706" marR="117706" marT="58853" marB="58853"/>
                </a:tc>
                <a:tc>
                  <a:txBody>
                    <a:bodyPr/>
                    <a:lstStyle/>
                    <a:p>
                      <a:r>
                        <a:rPr lang="en-US" sz="1600" dirty="0"/>
                        <a:t>MSRP $243</a:t>
                      </a:r>
                    </a:p>
                  </a:txBody>
                  <a:tcPr marL="117706" marR="117706" marT="58853" marB="58853"/>
                </a:tc>
                <a:extLst>
                  <a:ext uri="{0D108BD9-81ED-4DB2-BD59-A6C34878D82A}">
                    <a16:rowId xmlns:a16="http://schemas.microsoft.com/office/drawing/2014/main" val="1228691413"/>
                  </a:ext>
                </a:extLst>
              </a:tr>
              <a:tr h="397760">
                <a:tc>
                  <a:txBody>
                    <a:bodyPr/>
                    <a:lstStyle/>
                    <a:p>
                      <a:r>
                        <a:rPr lang="en-US" sz="1600" dirty="0"/>
                        <a:t>ELS-170</a:t>
                      </a:r>
                    </a:p>
                  </a:txBody>
                  <a:tcPr marL="117706" marR="117706" marT="58853" marB="58853"/>
                </a:tc>
                <a:tc>
                  <a:txBody>
                    <a:bodyPr/>
                    <a:lstStyle/>
                    <a:p>
                      <a:r>
                        <a:rPr lang="en-US" sz="1600" dirty="0"/>
                        <a:t>MSRP $149</a:t>
                      </a:r>
                    </a:p>
                  </a:txBody>
                  <a:tcPr marL="117706" marR="117706" marT="58853" marB="58853"/>
                </a:tc>
                <a:extLst>
                  <a:ext uri="{0D108BD9-81ED-4DB2-BD59-A6C34878D82A}">
                    <a16:rowId xmlns:a16="http://schemas.microsoft.com/office/drawing/2014/main" val="1120434791"/>
                  </a:ext>
                </a:extLst>
              </a:tr>
            </a:tbl>
          </a:graphicData>
        </a:graphic>
      </p:graphicFrame>
    </p:spTree>
    <p:extLst>
      <p:ext uri="{BB962C8B-B14F-4D97-AF65-F5344CB8AC3E}">
        <p14:creationId xmlns:p14="http://schemas.microsoft.com/office/powerpoint/2010/main" val="2847647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E18C6C6-6A4C-E5A4-8D83-5DBA7F0FDD03}"/>
              </a:ext>
            </a:extLst>
          </p:cNvPr>
          <p:cNvSpPr/>
          <p:nvPr/>
        </p:nvSpPr>
        <p:spPr>
          <a:xfrm>
            <a:off x="135229" y="928255"/>
            <a:ext cx="8004219" cy="4867238"/>
          </a:xfrm>
          <a:custGeom>
            <a:avLst/>
            <a:gdLst>
              <a:gd name="connsiteX0" fmla="*/ 0 w 11550245"/>
              <a:gd name="connsiteY0" fmla="*/ 0 h 4867238"/>
              <a:gd name="connsiteX1" fmla="*/ 11550245 w 11550245"/>
              <a:gd name="connsiteY1" fmla="*/ 0 h 4867238"/>
              <a:gd name="connsiteX2" fmla="*/ 11550245 w 11550245"/>
              <a:gd name="connsiteY2" fmla="*/ 4867238 h 4867238"/>
              <a:gd name="connsiteX3" fmla="*/ 0 w 11550245"/>
              <a:gd name="connsiteY3" fmla="*/ 4867238 h 4867238"/>
              <a:gd name="connsiteX4" fmla="*/ 0 w 11550245"/>
              <a:gd name="connsiteY4" fmla="*/ 0 h 4867238"/>
              <a:gd name="connsiteX0" fmla="*/ 0 w 11550245"/>
              <a:gd name="connsiteY0" fmla="*/ 0 h 4867238"/>
              <a:gd name="connsiteX1" fmla="*/ 11550245 w 11550245"/>
              <a:gd name="connsiteY1" fmla="*/ 0 h 4867238"/>
              <a:gd name="connsiteX2" fmla="*/ 10339631 w 11550245"/>
              <a:gd name="connsiteY2" fmla="*/ 4867238 h 4867238"/>
              <a:gd name="connsiteX3" fmla="*/ 0 w 11550245"/>
              <a:gd name="connsiteY3" fmla="*/ 4867238 h 4867238"/>
              <a:gd name="connsiteX4" fmla="*/ 0 w 11550245"/>
              <a:gd name="connsiteY4" fmla="*/ 0 h 4867238"/>
              <a:gd name="connsiteX0" fmla="*/ 0 w 11550245"/>
              <a:gd name="connsiteY0" fmla="*/ 0 h 4867238"/>
              <a:gd name="connsiteX1" fmla="*/ 11550245 w 11550245"/>
              <a:gd name="connsiteY1" fmla="*/ 0 h 4867238"/>
              <a:gd name="connsiteX2" fmla="*/ 11537366 w 11550245"/>
              <a:gd name="connsiteY2" fmla="*/ 4860799 h 4867238"/>
              <a:gd name="connsiteX3" fmla="*/ 0 w 11550245"/>
              <a:gd name="connsiteY3" fmla="*/ 4867238 h 4867238"/>
              <a:gd name="connsiteX4" fmla="*/ 0 w 11550245"/>
              <a:gd name="connsiteY4" fmla="*/ 0 h 486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0245" h="4867238">
                <a:moveTo>
                  <a:pt x="0" y="0"/>
                </a:moveTo>
                <a:lnTo>
                  <a:pt x="11550245" y="0"/>
                </a:lnTo>
                <a:lnTo>
                  <a:pt x="11537366" y="4860799"/>
                </a:lnTo>
                <a:lnTo>
                  <a:pt x="0" y="4867238"/>
                </a:lnTo>
                <a:lnTo>
                  <a:pt x="0"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A181C"/>
              </a:solidFill>
            </a:endParaRPr>
          </a:p>
        </p:txBody>
      </p:sp>
      <p:sp>
        <p:nvSpPr>
          <p:cNvPr id="2" name="Title 1"/>
          <p:cNvSpPr>
            <a:spLocks noGrp="1"/>
          </p:cNvSpPr>
          <p:nvPr>
            <p:ph type="title"/>
          </p:nvPr>
        </p:nvSpPr>
        <p:spPr/>
        <p:txBody>
          <a:bodyPr/>
          <a:lstStyle/>
          <a:p>
            <a:r>
              <a:rPr lang="en-US" noProof="0" dirty="0">
                <a:solidFill>
                  <a:srgbClr val="C00000"/>
                </a:solidFill>
              </a:rPr>
              <a:t>Rollout Status </a:t>
            </a:r>
            <a:r>
              <a:rPr lang="en-US" noProof="0" dirty="0"/>
              <a:t>✅</a:t>
            </a:r>
          </a:p>
        </p:txBody>
      </p:sp>
      <p:sp>
        <p:nvSpPr>
          <p:cNvPr id="3" name="Content Placeholder 2"/>
          <p:cNvSpPr>
            <a:spLocks noGrp="1"/>
          </p:cNvSpPr>
          <p:nvPr>
            <p:ph idx="1"/>
          </p:nvPr>
        </p:nvSpPr>
        <p:spPr/>
        <p:txBody>
          <a:bodyPr anchor="ctr"/>
          <a:lstStyle/>
          <a:p>
            <a:pPr lvl="1">
              <a:lnSpc>
                <a:spcPct val="250000"/>
              </a:lnSpc>
            </a:pPr>
            <a:r>
              <a:rPr lang="en-US" sz="2000" dirty="0">
                <a:solidFill>
                  <a:schemeClr val="bg1"/>
                </a:solidFill>
              </a:rPr>
              <a:t>Machines are rolling out</a:t>
            </a:r>
          </a:p>
          <a:p>
            <a:pPr lvl="1">
              <a:lnSpc>
                <a:spcPct val="250000"/>
              </a:lnSpc>
            </a:pPr>
            <a:r>
              <a:rPr lang="en-US" sz="2000" u="sng" dirty="0">
                <a:solidFill>
                  <a:schemeClr val="bg1"/>
                </a:solidFill>
              </a:rPr>
              <a:t>No FCO required</a:t>
            </a:r>
          </a:p>
          <a:p>
            <a:pPr lvl="1">
              <a:lnSpc>
                <a:spcPct val="250000"/>
              </a:lnSpc>
            </a:pPr>
            <a:r>
              <a:rPr lang="en-US" sz="2000" dirty="0">
                <a:solidFill>
                  <a:schemeClr val="bg1"/>
                </a:solidFill>
              </a:rPr>
              <a:t>Only 12 demo units needed roller replacement</a:t>
            </a:r>
          </a:p>
          <a:p>
            <a:pPr lvl="1">
              <a:lnSpc>
                <a:spcPct val="250000"/>
              </a:lnSpc>
            </a:pPr>
            <a:r>
              <a:rPr lang="en-US" sz="2000" dirty="0">
                <a:solidFill>
                  <a:schemeClr val="bg1"/>
                </a:solidFill>
              </a:rPr>
              <a:t>All customer machines ship with final rollers</a:t>
            </a:r>
          </a:p>
          <a:p>
            <a:pPr lvl="1">
              <a:lnSpc>
                <a:spcPct val="250000"/>
              </a:lnSpc>
            </a:pPr>
            <a:endParaRPr lang="en-US" sz="1800" dirty="0">
              <a:solidFill>
                <a:schemeClr val="bg1"/>
              </a:solidFill>
            </a:endParaRPr>
          </a:p>
        </p:txBody>
      </p:sp>
      <p:pic>
        <p:nvPicPr>
          <p:cNvPr id="5" name="図 17" descr="車, カメラ, 手術台, 荷物 が含まれている画像&#10;&#10;AI によって生成されたコンテンツは間違っている可能性があります。">
            <a:extLst>
              <a:ext uri="{FF2B5EF4-FFF2-40B4-BE49-F238E27FC236}">
                <a16:creationId xmlns:a16="http://schemas.microsoft.com/office/drawing/2014/main" id="{22F62E36-BD8D-3537-CEB5-6A685544CDD5}"/>
              </a:ext>
            </a:extLst>
          </p:cNvPr>
          <p:cNvPicPr>
            <a:picLocks noChangeAspect="1"/>
          </p:cNvPicPr>
          <p:nvPr/>
        </p:nvPicPr>
        <p:blipFill>
          <a:blip r:embed="rId2" cstate="screen">
            <a:extLst>
              <a:ext uri="{28A0092B-C50C-407E-A947-70E740481C1C}">
                <a14:useLocalDpi xmlns:a14="http://schemas.microsoft.com/office/drawing/2010/main" val="0"/>
              </a:ext>
            </a:extLst>
          </a:blip>
          <a:srcRect l="14400" t="2708" r="22463" b="23488"/>
          <a:stretch/>
        </p:blipFill>
        <p:spPr>
          <a:xfrm>
            <a:off x="8821177" y="2236515"/>
            <a:ext cx="2888094" cy="225071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D3269D-2170-9D2B-F04D-4A84177EDA72}"/>
              </a:ext>
            </a:extLst>
          </p:cNvPr>
          <p:cNvSpPr/>
          <p:nvPr/>
        </p:nvSpPr>
        <p:spPr>
          <a:xfrm>
            <a:off x="160987" y="928255"/>
            <a:ext cx="8346200" cy="4867238"/>
          </a:xfrm>
          <a:custGeom>
            <a:avLst/>
            <a:gdLst>
              <a:gd name="connsiteX0" fmla="*/ 0 w 11550245"/>
              <a:gd name="connsiteY0" fmla="*/ 0 h 4867238"/>
              <a:gd name="connsiteX1" fmla="*/ 11550245 w 11550245"/>
              <a:gd name="connsiteY1" fmla="*/ 0 h 4867238"/>
              <a:gd name="connsiteX2" fmla="*/ 11550245 w 11550245"/>
              <a:gd name="connsiteY2" fmla="*/ 4867238 h 4867238"/>
              <a:gd name="connsiteX3" fmla="*/ 0 w 11550245"/>
              <a:gd name="connsiteY3" fmla="*/ 4867238 h 4867238"/>
              <a:gd name="connsiteX4" fmla="*/ 0 w 11550245"/>
              <a:gd name="connsiteY4" fmla="*/ 0 h 4867238"/>
              <a:gd name="connsiteX0" fmla="*/ 0 w 11550245"/>
              <a:gd name="connsiteY0" fmla="*/ 0 h 4867238"/>
              <a:gd name="connsiteX1" fmla="*/ 11550245 w 11550245"/>
              <a:gd name="connsiteY1" fmla="*/ 0 h 4867238"/>
              <a:gd name="connsiteX2" fmla="*/ 10339631 w 11550245"/>
              <a:gd name="connsiteY2" fmla="*/ 4867238 h 4867238"/>
              <a:gd name="connsiteX3" fmla="*/ 0 w 11550245"/>
              <a:gd name="connsiteY3" fmla="*/ 4867238 h 4867238"/>
              <a:gd name="connsiteX4" fmla="*/ 0 w 11550245"/>
              <a:gd name="connsiteY4" fmla="*/ 0 h 4867238"/>
              <a:gd name="connsiteX0" fmla="*/ 0 w 11550245"/>
              <a:gd name="connsiteY0" fmla="*/ 0 h 4867238"/>
              <a:gd name="connsiteX1" fmla="*/ 11550245 w 11550245"/>
              <a:gd name="connsiteY1" fmla="*/ 0 h 4867238"/>
              <a:gd name="connsiteX2" fmla="*/ 11530926 w 11550245"/>
              <a:gd name="connsiteY2" fmla="*/ 4854359 h 4867238"/>
              <a:gd name="connsiteX3" fmla="*/ 0 w 11550245"/>
              <a:gd name="connsiteY3" fmla="*/ 4867238 h 4867238"/>
              <a:gd name="connsiteX4" fmla="*/ 0 w 11550245"/>
              <a:gd name="connsiteY4" fmla="*/ 0 h 486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0245" h="4867238">
                <a:moveTo>
                  <a:pt x="0" y="0"/>
                </a:moveTo>
                <a:lnTo>
                  <a:pt x="11550245" y="0"/>
                </a:lnTo>
                <a:cubicBezTo>
                  <a:pt x="11543805" y="1618120"/>
                  <a:pt x="11537366" y="3236239"/>
                  <a:pt x="11530926" y="4854359"/>
                </a:cubicBezTo>
                <a:lnTo>
                  <a:pt x="0" y="4867238"/>
                </a:lnTo>
                <a:lnTo>
                  <a:pt x="0"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noProof="0" dirty="0">
                <a:solidFill>
                  <a:srgbClr val="C00000"/>
                </a:solidFill>
              </a:rPr>
              <a:t>What is UV-DTF?</a:t>
            </a:r>
          </a:p>
        </p:txBody>
      </p:sp>
      <p:sp>
        <p:nvSpPr>
          <p:cNvPr id="3" name="Content Placeholder 2"/>
          <p:cNvSpPr>
            <a:spLocks noGrp="1"/>
          </p:cNvSpPr>
          <p:nvPr>
            <p:ph idx="1"/>
          </p:nvPr>
        </p:nvSpPr>
        <p:spPr>
          <a:xfrm>
            <a:off x="160987" y="1253331"/>
            <a:ext cx="8590437" cy="4351338"/>
          </a:xfrm>
        </p:spPr>
        <p:txBody>
          <a:bodyPr anchor="ctr">
            <a:normAutofit/>
          </a:bodyPr>
          <a:lstStyle/>
          <a:p>
            <a:pPr lvl="1">
              <a:lnSpc>
                <a:spcPct val="250000"/>
              </a:lnSpc>
            </a:pPr>
            <a:r>
              <a:rPr lang="en-US" sz="2000" noProof="0" dirty="0">
                <a:solidFill>
                  <a:schemeClr val="bg1"/>
                </a:solidFill>
              </a:rPr>
              <a:t>UV printing onto film, transferred like a sticker</a:t>
            </a:r>
          </a:p>
          <a:p>
            <a:pPr lvl="1">
              <a:lnSpc>
                <a:spcPct val="250000"/>
              </a:lnSpc>
            </a:pPr>
            <a:r>
              <a:rPr lang="en-US" sz="2000" noProof="0" dirty="0">
                <a:solidFill>
                  <a:schemeClr val="bg1"/>
                </a:solidFill>
              </a:rPr>
              <a:t>3-step workflow: Print → Apply → Peel</a:t>
            </a:r>
          </a:p>
          <a:p>
            <a:pPr lvl="1">
              <a:lnSpc>
                <a:spcPct val="250000"/>
              </a:lnSpc>
            </a:pPr>
            <a:r>
              <a:rPr lang="en-US" sz="2000" noProof="0" dirty="0">
                <a:solidFill>
                  <a:schemeClr val="bg1"/>
                </a:solidFill>
              </a:rPr>
              <a:t>No weeding required, fine detail and edges intact</a:t>
            </a:r>
          </a:p>
          <a:p>
            <a:pPr lvl="1">
              <a:lnSpc>
                <a:spcPct val="250000"/>
              </a:lnSpc>
            </a:pPr>
            <a:r>
              <a:rPr lang="en-US" sz="2000" noProof="0" dirty="0">
                <a:solidFill>
                  <a:schemeClr val="bg1"/>
                </a:solidFill>
              </a:rPr>
              <a:t>Expands print applications to large, curved and complex surfaces</a:t>
            </a:r>
          </a:p>
          <a:p>
            <a:pPr marL="457200" lvl="1" indent="0">
              <a:lnSpc>
                <a:spcPct val="250000"/>
              </a:lnSpc>
              <a:buNone/>
            </a:pPr>
            <a:endParaRPr lang="en-US" sz="2000" noProof="0" dirty="0">
              <a:solidFill>
                <a:schemeClr val="bg1"/>
              </a:solidFill>
            </a:endParaRPr>
          </a:p>
        </p:txBody>
      </p:sp>
      <p:pic>
        <p:nvPicPr>
          <p:cNvPr id="6" name="図 12" descr="ヘルメット, 座る, テーブル, ブルー が含まれている画像&#10;&#10;AI によって生成されたコンテンツは間違っている可能性があります。">
            <a:extLst>
              <a:ext uri="{FF2B5EF4-FFF2-40B4-BE49-F238E27FC236}">
                <a16:creationId xmlns:a16="http://schemas.microsoft.com/office/drawing/2014/main" id="{B09F35C4-814D-D4DD-91D5-185BF4659B9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751424" y="1897365"/>
            <a:ext cx="3157006" cy="2428790"/>
          </a:xfrm>
          <a:prstGeom prst="parallelogram">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E01B10-416D-16CD-0CEB-1E3B511E8443}"/>
              </a:ext>
            </a:extLst>
          </p:cNvPr>
          <p:cNvSpPr/>
          <p:nvPr/>
        </p:nvSpPr>
        <p:spPr>
          <a:xfrm>
            <a:off x="160987" y="928255"/>
            <a:ext cx="8094371" cy="4867238"/>
          </a:xfrm>
          <a:custGeom>
            <a:avLst/>
            <a:gdLst>
              <a:gd name="connsiteX0" fmla="*/ 0 w 11550245"/>
              <a:gd name="connsiteY0" fmla="*/ 0 h 4867238"/>
              <a:gd name="connsiteX1" fmla="*/ 11550245 w 11550245"/>
              <a:gd name="connsiteY1" fmla="*/ 0 h 4867238"/>
              <a:gd name="connsiteX2" fmla="*/ 11550245 w 11550245"/>
              <a:gd name="connsiteY2" fmla="*/ 4867238 h 4867238"/>
              <a:gd name="connsiteX3" fmla="*/ 0 w 11550245"/>
              <a:gd name="connsiteY3" fmla="*/ 4867238 h 4867238"/>
              <a:gd name="connsiteX4" fmla="*/ 0 w 11550245"/>
              <a:gd name="connsiteY4" fmla="*/ 0 h 4867238"/>
              <a:gd name="connsiteX0" fmla="*/ 0 w 11550245"/>
              <a:gd name="connsiteY0" fmla="*/ 0 h 4867238"/>
              <a:gd name="connsiteX1" fmla="*/ 11550245 w 11550245"/>
              <a:gd name="connsiteY1" fmla="*/ 0 h 4867238"/>
              <a:gd name="connsiteX2" fmla="*/ 10339631 w 11550245"/>
              <a:gd name="connsiteY2" fmla="*/ 4867238 h 4867238"/>
              <a:gd name="connsiteX3" fmla="*/ 0 w 11550245"/>
              <a:gd name="connsiteY3" fmla="*/ 4867238 h 4867238"/>
              <a:gd name="connsiteX4" fmla="*/ 0 w 11550245"/>
              <a:gd name="connsiteY4" fmla="*/ 0 h 4867238"/>
              <a:gd name="connsiteX0" fmla="*/ 0 w 11550245"/>
              <a:gd name="connsiteY0" fmla="*/ 0 h 4867238"/>
              <a:gd name="connsiteX1" fmla="*/ 11550245 w 11550245"/>
              <a:gd name="connsiteY1" fmla="*/ 0 h 4867238"/>
              <a:gd name="connsiteX2" fmla="*/ 11530926 w 11550245"/>
              <a:gd name="connsiteY2" fmla="*/ 4854359 h 4867238"/>
              <a:gd name="connsiteX3" fmla="*/ 0 w 11550245"/>
              <a:gd name="connsiteY3" fmla="*/ 4867238 h 4867238"/>
              <a:gd name="connsiteX4" fmla="*/ 0 w 11550245"/>
              <a:gd name="connsiteY4" fmla="*/ 0 h 486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0245" h="4867238">
                <a:moveTo>
                  <a:pt x="0" y="0"/>
                </a:moveTo>
                <a:lnTo>
                  <a:pt x="11550245" y="0"/>
                </a:lnTo>
                <a:cubicBezTo>
                  <a:pt x="11543805" y="1618120"/>
                  <a:pt x="11537366" y="3236239"/>
                  <a:pt x="11530926" y="4854359"/>
                </a:cubicBezTo>
                <a:lnTo>
                  <a:pt x="0" y="4867238"/>
                </a:lnTo>
                <a:lnTo>
                  <a:pt x="0"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noProof="0" dirty="0">
                <a:solidFill>
                  <a:srgbClr val="C00000"/>
                </a:solidFill>
              </a:rPr>
              <a:t>Mimaki Leads in Quality</a:t>
            </a:r>
          </a:p>
        </p:txBody>
      </p:sp>
      <p:sp>
        <p:nvSpPr>
          <p:cNvPr id="3" name="Content Placeholder 2"/>
          <p:cNvSpPr>
            <a:spLocks noGrp="1"/>
          </p:cNvSpPr>
          <p:nvPr>
            <p:ph idx="1"/>
          </p:nvPr>
        </p:nvSpPr>
        <p:spPr>
          <a:xfrm>
            <a:off x="243819" y="1062507"/>
            <a:ext cx="10515600" cy="4351338"/>
          </a:xfrm>
        </p:spPr>
        <p:txBody>
          <a:bodyPr anchor="ctr"/>
          <a:lstStyle/>
          <a:p>
            <a:pPr lvl="1">
              <a:lnSpc>
                <a:spcPct val="250000"/>
              </a:lnSpc>
            </a:pPr>
            <a:r>
              <a:rPr lang="en-US" sz="2000" dirty="0">
                <a:solidFill>
                  <a:schemeClr val="bg1"/>
                </a:solidFill>
              </a:rPr>
              <a:t>Mimaki waveform control = sharp edges &amp; smooth solids</a:t>
            </a:r>
          </a:p>
          <a:p>
            <a:pPr lvl="1">
              <a:lnSpc>
                <a:spcPct val="250000"/>
              </a:lnSpc>
            </a:pPr>
            <a:r>
              <a:rPr lang="en-US" sz="2000" dirty="0">
                <a:solidFill>
                  <a:schemeClr val="bg1"/>
                </a:solidFill>
              </a:rPr>
              <a:t>Variable dot &amp; MAPS4 = reduced banding and graininess</a:t>
            </a:r>
          </a:p>
          <a:p>
            <a:pPr lvl="1">
              <a:lnSpc>
                <a:spcPct val="250000"/>
              </a:lnSpc>
            </a:pPr>
            <a:r>
              <a:rPr lang="en-US" sz="2000" dirty="0">
                <a:solidFill>
                  <a:schemeClr val="bg1"/>
                </a:solidFill>
              </a:rPr>
              <a:t>Superior print quality over competing UV-DTF units</a:t>
            </a:r>
          </a:p>
          <a:p>
            <a:pPr lvl="1">
              <a:lnSpc>
                <a:spcPct val="250000"/>
              </a:lnSpc>
            </a:pPr>
            <a:endParaRPr lang="en-US" sz="2000" dirty="0">
              <a:solidFill>
                <a:schemeClr val="bg1"/>
              </a:solidFill>
            </a:endParaRPr>
          </a:p>
        </p:txBody>
      </p:sp>
      <p:pic>
        <p:nvPicPr>
          <p:cNvPr id="6" name="図 6">
            <a:extLst>
              <a:ext uri="{FF2B5EF4-FFF2-40B4-BE49-F238E27FC236}">
                <a16:creationId xmlns:a16="http://schemas.microsoft.com/office/drawing/2014/main" id="{4F2347EE-23AB-AF3C-2485-292D090C88C6}"/>
              </a:ext>
            </a:extLst>
          </p:cNvPr>
          <p:cNvPicPr>
            <a:picLocks noChangeAspect="1"/>
          </p:cNvPicPr>
          <p:nvPr/>
        </p:nvPicPr>
        <p:blipFill>
          <a:blip r:embed="rId2"/>
          <a:srcRect t="3656" b="6140"/>
          <a:stretch/>
        </p:blipFill>
        <p:spPr>
          <a:xfrm>
            <a:off x="9428512" y="928255"/>
            <a:ext cx="2615801" cy="3256194"/>
          </a:xfrm>
          <a:prstGeom prst="rect">
            <a:avLst/>
          </a:prstGeom>
        </p:spPr>
      </p:pic>
      <p:pic>
        <p:nvPicPr>
          <p:cNvPr id="7" name="図 19">
            <a:extLst>
              <a:ext uri="{FF2B5EF4-FFF2-40B4-BE49-F238E27FC236}">
                <a16:creationId xmlns:a16="http://schemas.microsoft.com/office/drawing/2014/main" id="{BFAE16FD-4F3E-935A-269C-1381114500B2}"/>
              </a:ext>
            </a:extLst>
          </p:cNvPr>
          <p:cNvPicPr>
            <a:picLocks noChangeAspect="1"/>
          </p:cNvPicPr>
          <p:nvPr/>
        </p:nvPicPr>
        <p:blipFill>
          <a:blip r:embed="rId3"/>
          <a:stretch>
            <a:fillRect/>
          </a:stretch>
        </p:blipFill>
        <p:spPr>
          <a:xfrm>
            <a:off x="8677127" y="2556352"/>
            <a:ext cx="2595217" cy="3204717"/>
          </a:xfrm>
          <a:prstGeom prst="rect">
            <a:avLst/>
          </a:prstGeom>
          <a:ln w="38100">
            <a:solidFill>
              <a:srgbClr val="C00000"/>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06126-4A58-C611-D720-CFD54617894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2A64D44-8ED6-A4C6-C67F-5A618BB49471}"/>
              </a:ext>
            </a:extLst>
          </p:cNvPr>
          <p:cNvSpPr/>
          <p:nvPr/>
        </p:nvSpPr>
        <p:spPr>
          <a:xfrm>
            <a:off x="160987" y="928255"/>
            <a:ext cx="8094371" cy="4867238"/>
          </a:xfrm>
          <a:custGeom>
            <a:avLst/>
            <a:gdLst>
              <a:gd name="connsiteX0" fmla="*/ 0 w 11550245"/>
              <a:gd name="connsiteY0" fmla="*/ 0 h 4867238"/>
              <a:gd name="connsiteX1" fmla="*/ 11550245 w 11550245"/>
              <a:gd name="connsiteY1" fmla="*/ 0 h 4867238"/>
              <a:gd name="connsiteX2" fmla="*/ 11550245 w 11550245"/>
              <a:gd name="connsiteY2" fmla="*/ 4867238 h 4867238"/>
              <a:gd name="connsiteX3" fmla="*/ 0 w 11550245"/>
              <a:gd name="connsiteY3" fmla="*/ 4867238 h 4867238"/>
              <a:gd name="connsiteX4" fmla="*/ 0 w 11550245"/>
              <a:gd name="connsiteY4" fmla="*/ 0 h 4867238"/>
              <a:gd name="connsiteX0" fmla="*/ 0 w 11550245"/>
              <a:gd name="connsiteY0" fmla="*/ 0 h 4867238"/>
              <a:gd name="connsiteX1" fmla="*/ 11550245 w 11550245"/>
              <a:gd name="connsiteY1" fmla="*/ 0 h 4867238"/>
              <a:gd name="connsiteX2" fmla="*/ 10339631 w 11550245"/>
              <a:gd name="connsiteY2" fmla="*/ 4867238 h 4867238"/>
              <a:gd name="connsiteX3" fmla="*/ 0 w 11550245"/>
              <a:gd name="connsiteY3" fmla="*/ 4867238 h 4867238"/>
              <a:gd name="connsiteX4" fmla="*/ 0 w 11550245"/>
              <a:gd name="connsiteY4" fmla="*/ 0 h 4867238"/>
              <a:gd name="connsiteX0" fmla="*/ 0 w 11550245"/>
              <a:gd name="connsiteY0" fmla="*/ 0 h 4867238"/>
              <a:gd name="connsiteX1" fmla="*/ 11550245 w 11550245"/>
              <a:gd name="connsiteY1" fmla="*/ 0 h 4867238"/>
              <a:gd name="connsiteX2" fmla="*/ 11530926 w 11550245"/>
              <a:gd name="connsiteY2" fmla="*/ 4854359 h 4867238"/>
              <a:gd name="connsiteX3" fmla="*/ 0 w 11550245"/>
              <a:gd name="connsiteY3" fmla="*/ 4867238 h 4867238"/>
              <a:gd name="connsiteX4" fmla="*/ 0 w 11550245"/>
              <a:gd name="connsiteY4" fmla="*/ 0 h 486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0245" h="4867238">
                <a:moveTo>
                  <a:pt x="0" y="0"/>
                </a:moveTo>
                <a:lnTo>
                  <a:pt x="11550245" y="0"/>
                </a:lnTo>
                <a:cubicBezTo>
                  <a:pt x="11543805" y="1618120"/>
                  <a:pt x="11537366" y="3236239"/>
                  <a:pt x="11530926" y="4854359"/>
                </a:cubicBezTo>
                <a:lnTo>
                  <a:pt x="0" y="4867238"/>
                </a:lnTo>
                <a:lnTo>
                  <a:pt x="0"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7750AC-21E6-3387-96DB-E78F0FC574C7}"/>
              </a:ext>
            </a:extLst>
          </p:cNvPr>
          <p:cNvSpPr>
            <a:spLocks noGrp="1"/>
          </p:cNvSpPr>
          <p:nvPr>
            <p:ph type="title"/>
          </p:nvPr>
        </p:nvSpPr>
        <p:spPr/>
        <p:txBody>
          <a:bodyPr/>
          <a:lstStyle/>
          <a:p>
            <a:r>
              <a:rPr lang="en-US" noProof="0" dirty="0">
                <a:solidFill>
                  <a:srgbClr val="C00000"/>
                </a:solidFill>
              </a:rPr>
              <a:t>Market Opportunity</a:t>
            </a:r>
          </a:p>
        </p:txBody>
      </p:sp>
      <p:sp>
        <p:nvSpPr>
          <p:cNvPr id="3" name="Content Placeholder 2">
            <a:extLst>
              <a:ext uri="{FF2B5EF4-FFF2-40B4-BE49-F238E27FC236}">
                <a16:creationId xmlns:a16="http://schemas.microsoft.com/office/drawing/2014/main" id="{620EB262-4A22-4A33-2F30-5B3C1344523D}"/>
              </a:ext>
            </a:extLst>
          </p:cNvPr>
          <p:cNvSpPr>
            <a:spLocks noGrp="1"/>
          </p:cNvSpPr>
          <p:nvPr>
            <p:ph idx="1"/>
          </p:nvPr>
        </p:nvSpPr>
        <p:spPr>
          <a:xfrm>
            <a:off x="386787" y="1253331"/>
            <a:ext cx="10515600" cy="4351338"/>
          </a:xfrm>
        </p:spPr>
        <p:txBody>
          <a:bodyPr anchor="ctr"/>
          <a:lstStyle/>
          <a:p>
            <a:pPr marL="0" indent="0">
              <a:buNone/>
            </a:pPr>
            <a:r>
              <a:rPr lang="en-US" sz="2000" dirty="0">
                <a:solidFill>
                  <a:schemeClr val="bg1"/>
                </a:solidFill>
                <a:latin typeface="Aptos" panose="020B0004020202020204" pitchFamily="34" charset="0"/>
              </a:rPr>
              <a:t>Startup and established businesses</a:t>
            </a:r>
          </a:p>
          <a:p>
            <a:pPr lvl="1"/>
            <a:r>
              <a:rPr lang="en-US" sz="2000" dirty="0">
                <a:solidFill>
                  <a:schemeClr val="bg1"/>
                </a:solidFill>
                <a:latin typeface="Aptos" panose="020B0004020202020204" pitchFamily="34" charset="0"/>
              </a:rPr>
              <a:t>New application opportunities</a:t>
            </a:r>
          </a:p>
          <a:p>
            <a:pPr lvl="2"/>
            <a:r>
              <a:rPr lang="en-US" sz="1600" dirty="0">
                <a:solidFill>
                  <a:schemeClr val="bg1"/>
                </a:solidFill>
                <a:latin typeface="Aptos" panose="020B0004020202020204" pitchFamily="34" charset="0"/>
              </a:rPr>
              <a:t>Odd or oversized items</a:t>
            </a:r>
          </a:p>
          <a:p>
            <a:pPr lvl="1"/>
            <a:r>
              <a:rPr lang="en-US" sz="2000" dirty="0">
                <a:solidFill>
                  <a:schemeClr val="bg1"/>
                </a:solidFill>
                <a:latin typeface="Aptos" panose="020B0004020202020204" pitchFamily="34" charset="0"/>
              </a:rPr>
              <a:t>Limited / Short run volume</a:t>
            </a:r>
          </a:p>
          <a:p>
            <a:pPr lvl="1"/>
            <a:r>
              <a:rPr lang="en-US" sz="2000" dirty="0">
                <a:solidFill>
                  <a:schemeClr val="bg1"/>
                </a:solidFill>
                <a:latin typeface="Aptos" panose="020B0004020202020204" pitchFamily="34" charset="0"/>
              </a:rPr>
              <a:t>Variable data print items</a:t>
            </a:r>
          </a:p>
          <a:p>
            <a:pPr lvl="1"/>
            <a:r>
              <a:rPr lang="en-US" sz="2000" dirty="0">
                <a:solidFill>
                  <a:schemeClr val="bg1"/>
                </a:solidFill>
                <a:latin typeface="Aptos" panose="020B0004020202020204" pitchFamily="34" charset="0"/>
              </a:rPr>
              <a:t>Same look and feel through product line</a:t>
            </a:r>
          </a:p>
          <a:p>
            <a:pPr lvl="2"/>
            <a:r>
              <a:rPr lang="en-US" sz="1600" dirty="0">
                <a:solidFill>
                  <a:schemeClr val="bg1"/>
                </a:solidFill>
                <a:latin typeface="Aptos" panose="020B0004020202020204" pitchFamily="34" charset="0"/>
              </a:rPr>
              <a:t>Complimentary equipment to flatbeds &amp; Kebab applications</a:t>
            </a:r>
          </a:p>
          <a:p>
            <a:pPr lvl="1"/>
            <a:r>
              <a:rPr lang="en-US" sz="2000" dirty="0">
                <a:solidFill>
                  <a:schemeClr val="bg1"/>
                </a:solidFill>
                <a:latin typeface="Aptos" panose="020B0004020202020204" pitchFamily="34" charset="0"/>
              </a:rPr>
              <a:t>Start printing even before your product arrives!</a:t>
            </a:r>
          </a:p>
          <a:p>
            <a:pPr lvl="1"/>
            <a:r>
              <a:rPr lang="en-US" sz="2000" dirty="0">
                <a:solidFill>
                  <a:schemeClr val="bg1"/>
                </a:solidFill>
                <a:latin typeface="Aptos" panose="020B0004020202020204" pitchFamily="34" charset="0"/>
              </a:rPr>
              <a:t>Easy Print and Cut workflows with CG-AR</a:t>
            </a:r>
          </a:p>
          <a:p>
            <a:pPr marL="457200" lvl="1" indent="0">
              <a:lnSpc>
                <a:spcPct val="250000"/>
              </a:lnSpc>
              <a:buNone/>
            </a:pPr>
            <a:endParaRPr lang="en-US" sz="2000" dirty="0">
              <a:solidFill>
                <a:schemeClr val="bg1"/>
              </a:solidFill>
            </a:endParaRPr>
          </a:p>
        </p:txBody>
      </p:sp>
      <p:pic>
        <p:nvPicPr>
          <p:cNvPr id="4" name="Picture 3">
            <a:extLst>
              <a:ext uri="{FF2B5EF4-FFF2-40B4-BE49-F238E27FC236}">
                <a16:creationId xmlns:a16="http://schemas.microsoft.com/office/drawing/2014/main" id="{8CAED9D2-4B88-E07A-DE9B-5CA790620844}"/>
              </a:ext>
            </a:extLst>
          </p:cNvPr>
          <p:cNvPicPr>
            <a:picLocks noChangeAspect="1"/>
          </p:cNvPicPr>
          <p:nvPr/>
        </p:nvPicPr>
        <p:blipFill>
          <a:blip r:embed="rId2"/>
          <a:stretch>
            <a:fillRect/>
          </a:stretch>
        </p:blipFill>
        <p:spPr>
          <a:xfrm>
            <a:off x="8255358" y="820739"/>
            <a:ext cx="3936642" cy="2782809"/>
          </a:xfrm>
          <a:prstGeom prst="rect">
            <a:avLst/>
          </a:prstGeom>
        </p:spPr>
      </p:pic>
      <p:pic>
        <p:nvPicPr>
          <p:cNvPr id="6" name="図 27" descr="コンピューター関連の機械&#10;&#10;低い精度で自動的に生成された説明">
            <a:extLst>
              <a:ext uri="{FF2B5EF4-FFF2-40B4-BE49-F238E27FC236}">
                <a16:creationId xmlns:a16="http://schemas.microsoft.com/office/drawing/2014/main" id="{15BAF5E5-AC23-E51F-6D6F-2130CBAF8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127" y="1398293"/>
            <a:ext cx="5761213" cy="3840458"/>
          </a:xfrm>
          <a:prstGeom prst="rect">
            <a:avLst/>
          </a:prstGeom>
          <a:effectLst/>
        </p:spPr>
      </p:pic>
      <p:pic>
        <p:nvPicPr>
          <p:cNvPr id="7" name="Picture 6">
            <a:extLst>
              <a:ext uri="{FF2B5EF4-FFF2-40B4-BE49-F238E27FC236}">
                <a16:creationId xmlns:a16="http://schemas.microsoft.com/office/drawing/2014/main" id="{072CA7BB-6143-1DC3-77C2-01D8830ECD52}"/>
              </a:ext>
            </a:extLst>
          </p:cNvPr>
          <p:cNvPicPr>
            <a:picLocks noChangeAspect="1"/>
          </p:cNvPicPr>
          <p:nvPr/>
        </p:nvPicPr>
        <p:blipFill>
          <a:blip r:embed="rId4"/>
          <a:stretch>
            <a:fillRect/>
          </a:stretch>
        </p:blipFill>
        <p:spPr>
          <a:xfrm>
            <a:off x="9755724" y="3807938"/>
            <a:ext cx="2252848" cy="1933529"/>
          </a:xfrm>
          <a:prstGeom prst="rect">
            <a:avLst/>
          </a:prstGeom>
        </p:spPr>
      </p:pic>
    </p:spTree>
    <p:extLst>
      <p:ext uri="{BB962C8B-B14F-4D97-AF65-F5344CB8AC3E}">
        <p14:creationId xmlns:p14="http://schemas.microsoft.com/office/powerpoint/2010/main" val="436210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385B73-D5CD-F068-D975-E9E2A2294048}"/>
              </a:ext>
            </a:extLst>
          </p:cNvPr>
          <p:cNvSpPr/>
          <p:nvPr/>
        </p:nvSpPr>
        <p:spPr>
          <a:xfrm>
            <a:off x="160987" y="928255"/>
            <a:ext cx="8422782" cy="4867238"/>
          </a:xfrm>
          <a:custGeom>
            <a:avLst/>
            <a:gdLst>
              <a:gd name="connsiteX0" fmla="*/ 0 w 11550245"/>
              <a:gd name="connsiteY0" fmla="*/ 0 h 4867238"/>
              <a:gd name="connsiteX1" fmla="*/ 11550245 w 11550245"/>
              <a:gd name="connsiteY1" fmla="*/ 0 h 4867238"/>
              <a:gd name="connsiteX2" fmla="*/ 11550245 w 11550245"/>
              <a:gd name="connsiteY2" fmla="*/ 4867238 h 4867238"/>
              <a:gd name="connsiteX3" fmla="*/ 0 w 11550245"/>
              <a:gd name="connsiteY3" fmla="*/ 4867238 h 4867238"/>
              <a:gd name="connsiteX4" fmla="*/ 0 w 11550245"/>
              <a:gd name="connsiteY4" fmla="*/ 0 h 4867238"/>
              <a:gd name="connsiteX0" fmla="*/ 0 w 11550245"/>
              <a:gd name="connsiteY0" fmla="*/ 0 h 4867238"/>
              <a:gd name="connsiteX1" fmla="*/ 11550245 w 11550245"/>
              <a:gd name="connsiteY1" fmla="*/ 0 h 4867238"/>
              <a:gd name="connsiteX2" fmla="*/ 10339631 w 11550245"/>
              <a:gd name="connsiteY2" fmla="*/ 4867238 h 4867238"/>
              <a:gd name="connsiteX3" fmla="*/ 0 w 11550245"/>
              <a:gd name="connsiteY3" fmla="*/ 4867238 h 4867238"/>
              <a:gd name="connsiteX4" fmla="*/ 0 w 11550245"/>
              <a:gd name="connsiteY4" fmla="*/ 0 h 4867238"/>
              <a:gd name="connsiteX0" fmla="*/ 0 w 11550245"/>
              <a:gd name="connsiteY0" fmla="*/ 0 h 4867238"/>
              <a:gd name="connsiteX1" fmla="*/ 11550245 w 11550245"/>
              <a:gd name="connsiteY1" fmla="*/ 0 h 4867238"/>
              <a:gd name="connsiteX2" fmla="*/ 11530926 w 11550245"/>
              <a:gd name="connsiteY2" fmla="*/ 4854359 h 4867238"/>
              <a:gd name="connsiteX3" fmla="*/ 0 w 11550245"/>
              <a:gd name="connsiteY3" fmla="*/ 4867238 h 4867238"/>
              <a:gd name="connsiteX4" fmla="*/ 0 w 11550245"/>
              <a:gd name="connsiteY4" fmla="*/ 0 h 486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0245" h="4867238">
                <a:moveTo>
                  <a:pt x="0" y="0"/>
                </a:moveTo>
                <a:lnTo>
                  <a:pt x="11550245" y="0"/>
                </a:lnTo>
                <a:cubicBezTo>
                  <a:pt x="11543805" y="1618120"/>
                  <a:pt x="11537366" y="3236239"/>
                  <a:pt x="11530926" y="4854359"/>
                </a:cubicBezTo>
                <a:lnTo>
                  <a:pt x="0" y="4867238"/>
                </a:lnTo>
                <a:lnTo>
                  <a:pt x="0"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noProof="0" dirty="0">
                <a:solidFill>
                  <a:srgbClr val="C00000"/>
                </a:solidFill>
              </a:rPr>
              <a:t>We lead </a:t>
            </a:r>
            <a:r>
              <a:rPr lang="en-US" dirty="0">
                <a:solidFill>
                  <a:srgbClr val="C00000"/>
                </a:solidFill>
              </a:rPr>
              <a:t>in Ink Safety and Quality</a:t>
            </a:r>
            <a:endParaRPr lang="en-US" noProof="0" dirty="0">
              <a:solidFill>
                <a:srgbClr val="C00000"/>
              </a:solidFill>
            </a:endParaRPr>
          </a:p>
        </p:txBody>
      </p:sp>
      <p:sp>
        <p:nvSpPr>
          <p:cNvPr id="3" name="Content Placeholder 2"/>
          <p:cNvSpPr>
            <a:spLocks noGrp="1"/>
          </p:cNvSpPr>
          <p:nvPr>
            <p:ph idx="1"/>
          </p:nvPr>
        </p:nvSpPr>
        <p:spPr>
          <a:xfrm>
            <a:off x="482729" y="1001991"/>
            <a:ext cx="10515600" cy="4793501"/>
          </a:xfrm>
        </p:spPr>
        <p:txBody>
          <a:bodyPr>
            <a:normAutofit/>
          </a:bodyPr>
          <a:lstStyle/>
          <a:p>
            <a:pPr lvl="1">
              <a:lnSpc>
                <a:spcPct val="250000"/>
              </a:lnSpc>
            </a:pPr>
            <a:r>
              <a:rPr lang="en-US" sz="1800" dirty="0">
                <a:solidFill>
                  <a:schemeClr val="bg1"/>
                </a:solidFill>
              </a:rPr>
              <a:t>Scratch resistant</a:t>
            </a:r>
          </a:p>
          <a:p>
            <a:pPr lvl="1">
              <a:lnSpc>
                <a:spcPct val="250000"/>
              </a:lnSpc>
            </a:pPr>
            <a:r>
              <a:rPr lang="en-US" sz="1800" dirty="0">
                <a:solidFill>
                  <a:schemeClr val="bg1"/>
                </a:solidFill>
              </a:rPr>
              <a:t>More than twice outdoor durability than STS</a:t>
            </a:r>
          </a:p>
          <a:p>
            <a:pPr lvl="1">
              <a:lnSpc>
                <a:spcPct val="250000"/>
              </a:lnSpc>
            </a:pPr>
            <a:r>
              <a:rPr lang="en-US" sz="1800" dirty="0">
                <a:solidFill>
                  <a:schemeClr val="bg1"/>
                </a:solidFill>
              </a:rPr>
              <a:t>New UV inks: ELH-100 (hard) + ELS-170 (flexible)</a:t>
            </a:r>
          </a:p>
          <a:p>
            <a:pPr lvl="2">
              <a:lnSpc>
                <a:spcPct val="50000"/>
              </a:lnSpc>
              <a:spcBef>
                <a:spcPts val="600"/>
              </a:spcBef>
            </a:pPr>
            <a:r>
              <a:rPr lang="en-US" sz="1800" dirty="0">
                <a:solidFill>
                  <a:schemeClr val="bg1"/>
                </a:solidFill>
              </a:rPr>
              <a:t>Strength + flexibility for transfers</a:t>
            </a:r>
          </a:p>
          <a:p>
            <a:pPr lvl="1">
              <a:lnSpc>
                <a:spcPct val="250000"/>
              </a:lnSpc>
            </a:pPr>
            <a:r>
              <a:rPr lang="en-US" sz="1800" dirty="0">
                <a:solidFill>
                  <a:schemeClr val="bg1"/>
                </a:solidFill>
              </a:rPr>
              <a:t>Eco-certifications: GREENGUARD Gold, CMR free, RoHS3, VOC free</a:t>
            </a:r>
          </a:p>
          <a:p>
            <a:pPr lvl="1">
              <a:lnSpc>
                <a:spcPct val="250000"/>
              </a:lnSpc>
            </a:pPr>
            <a:r>
              <a:rPr lang="en-US" sz="1800" dirty="0">
                <a:solidFill>
                  <a:schemeClr val="bg1"/>
                </a:solidFill>
              </a:rPr>
              <a:t>No SVHC concerns vs competitors</a:t>
            </a:r>
          </a:p>
          <a:p>
            <a:endParaRPr lang="en-US" dirty="0"/>
          </a:p>
        </p:txBody>
      </p:sp>
      <p:pic>
        <p:nvPicPr>
          <p:cNvPr id="1026" name="Picture 2" descr="img">
            <a:extLst>
              <a:ext uri="{FF2B5EF4-FFF2-40B4-BE49-F238E27FC236}">
                <a16:creationId xmlns:a16="http://schemas.microsoft.com/office/drawing/2014/main" id="{48B38F09-3727-ABF4-703B-7C575B3A5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5890" y="1250967"/>
            <a:ext cx="2903381" cy="18464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g">
            <a:extLst>
              <a:ext uri="{FF2B5EF4-FFF2-40B4-BE49-F238E27FC236}">
                <a16:creationId xmlns:a16="http://schemas.microsoft.com/office/drawing/2014/main" id="{2CB5E730-4688-12EF-14BB-F4BE4CD23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511" y="3398741"/>
            <a:ext cx="2896639" cy="1929886"/>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a:extLst>
              <a:ext uri="{FF2B5EF4-FFF2-40B4-BE49-F238E27FC236}">
                <a16:creationId xmlns:a16="http://schemas.microsoft.com/office/drawing/2014/main" id="{A6D69E8A-DDD1-0FEB-8FF0-C5DE1646665E}"/>
              </a:ext>
            </a:extLst>
          </p:cNvPr>
          <p:cNvSpPr/>
          <p:nvPr/>
        </p:nvSpPr>
        <p:spPr>
          <a:xfrm>
            <a:off x="160987" y="928255"/>
            <a:ext cx="6684134" cy="4867238"/>
          </a:xfrm>
          <a:custGeom>
            <a:avLst/>
            <a:gdLst>
              <a:gd name="connsiteX0" fmla="*/ 0 w 11550245"/>
              <a:gd name="connsiteY0" fmla="*/ 0 h 4867238"/>
              <a:gd name="connsiteX1" fmla="*/ 11550245 w 11550245"/>
              <a:gd name="connsiteY1" fmla="*/ 0 h 4867238"/>
              <a:gd name="connsiteX2" fmla="*/ 11550245 w 11550245"/>
              <a:gd name="connsiteY2" fmla="*/ 4867238 h 4867238"/>
              <a:gd name="connsiteX3" fmla="*/ 0 w 11550245"/>
              <a:gd name="connsiteY3" fmla="*/ 4867238 h 4867238"/>
              <a:gd name="connsiteX4" fmla="*/ 0 w 11550245"/>
              <a:gd name="connsiteY4" fmla="*/ 0 h 4867238"/>
              <a:gd name="connsiteX0" fmla="*/ 0 w 11550245"/>
              <a:gd name="connsiteY0" fmla="*/ 0 h 4867238"/>
              <a:gd name="connsiteX1" fmla="*/ 11550245 w 11550245"/>
              <a:gd name="connsiteY1" fmla="*/ 0 h 4867238"/>
              <a:gd name="connsiteX2" fmla="*/ 10339631 w 11550245"/>
              <a:gd name="connsiteY2" fmla="*/ 4867238 h 4867238"/>
              <a:gd name="connsiteX3" fmla="*/ 0 w 11550245"/>
              <a:gd name="connsiteY3" fmla="*/ 4867238 h 4867238"/>
              <a:gd name="connsiteX4" fmla="*/ 0 w 11550245"/>
              <a:gd name="connsiteY4" fmla="*/ 0 h 4867238"/>
              <a:gd name="connsiteX0" fmla="*/ 0 w 11550245"/>
              <a:gd name="connsiteY0" fmla="*/ 0 h 4867238"/>
              <a:gd name="connsiteX1" fmla="*/ 11550245 w 11550245"/>
              <a:gd name="connsiteY1" fmla="*/ 0 h 4867238"/>
              <a:gd name="connsiteX2" fmla="*/ 11530926 w 11550245"/>
              <a:gd name="connsiteY2" fmla="*/ 4854359 h 4867238"/>
              <a:gd name="connsiteX3" fmla="*/ 0 w 11550245"/>
              <a:gd name="connsiteY3" fmla="*/ 4867238 h 4867238"/>
              <a:gd name="connsiteX4" fmla="*/ 0 w 11550245"/>
              <a:gd name="connsiteY4" fmla="*/ 0 h 486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0245" h="4867238">
                <a:moveTo>
                  <a:pt x="0" y="0"/>
                </a:moveTo>
                <a:lnTo>
                  <a:pt x="11550245" y="0"/>
                </a:lnTo>
                <a:cubicBezTo>
                  <a:pt x="11543805" y="1618120"/>
                  <a:pt x="11537366" y="3236239"/>
                  <a:pt x="11530926" y="4854359"/>
                </a:cubicBezTo>
                <a:lnTo>
                  <a:pt x="0" y="4867238"/>
                </a:lnTo>
                <a:lnTo>
                  <a:pt x="0"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noProof="0" dirty="0">
                <a:solidFill>
                  <a:srgbClr val="C00000"/>
                </a:solidFill>
              </a:rPr>
              <a:t>Stabile &amp; </a:t>
            </a:r>
            <a:r>
              <a:rPr lang="en-US" dirty="0">
                <a:solidFill>
                  <a:srgbClr val="C00000"/>
                </a:solidFill>
              </a:rPr>
              <a:t>Reliable System </a:t>
            </a:r>
            <a:endParaRPr lang="en-US" noProof="0" dirty="0">
              <a:solidFill>
                <a:srgbClr val="C00000"/>
              </a:solidFill>
            </a:endParaRPr>
          </a:p>
        </p:txBody>
      </p:sp>
      <p:sp>
        <p:nvSpPr>
          <p:cNvPr id="3" name="Content Placeholder 2"/>
          <p:cNvSpPr>
            <a:spLocks noGrp="1"/>
          </p:cNvSpPr>
          <p:nvPr>
            <p:ph idx="1"/>
          </p:nvPr>
        </p:nvSpPr>
        <p:spPr/>
        <p:txBody>
          <a:bodyPr/>
          <a:lstStyle/>
          <a:p>
            <a:pPr marL="457200" lvl="1" indent="0">
              <a:lnSpc>
                <a:spcPct val="240000"/>
              </a:lnSpc>
              <a:buNone/>
            </a:pPr>
            <a:r>
              <a:rPr lang="en-US" sz="1700" dirty="0">
                <a:solidFill>
                  <a:schemeClr val="bg1"/>
                </a:solidFill>
              </a:rPr>
              <a:t>Based on known UCJV300 Series</a:t>
            </a:r>
          </a:p>
          <a:p>
            <a:pPr marL="457200" lvl="1" indent="0">
              <a:lnSpc>
                <a:spcPct val="240000"/>
              </a:lnSpc>
              <a:buNone/>
            </a:pPr>
            <a:r>
              <a:rPr lang="en-US" sz="1700" dirty="0">
                <a:solidFill>
                  <a:schemeClr val="bg1"/>
                </a:solidFill>
              </a:rPr>
              <a:t>Things only we have:</a:t>
            </a:r>
          </a:p>
          <a:p>
            <a:pPr lvl="2">
              <a:lnSpc>
                <a:spcPct val="240000"/>
              </a:lnSpc>
            </a:pPr>
            <a:r>
              <a:rPr lang="en-US" sz="1300" dirty="0">
                <a:solidFill>
                  <a:schemeClr val="bg1"/>
                </a:solidFill>
              </a:rPr>
              <a:t>Proprietary pinch roller system = no meandering</a:t>
            </a:r>
          </a:p>
          <a:p>
            <a:pPr lvl="2">
              <a:lnSpc>
                <a:spcPct val="240000"/>
              </a:lnSpc>
            </a:pPr>
            <a:r>
              <a:rPr lang="en-US" sz="1300" dirty="0">
                <a:solidFill>
                  <a:schemeClr val="bg1"/>
                </a:solidFill>
              </a:rPr>
              <a:t>Automatic nozzle recovery (NCU/NRS)</a:t>
            </a:r>
          </a:p>
          <a:p>
            <a:pPr lvl="2">
              <a:lnSpc>
                <a:spcPct val="240000"/>
              </a:lnSpc>
            </a:pPr>
            <a:r>
              <a:rPr lang="en-US" sz="1300" dirty="0">
                <a:solidFill>
                  <a:schemeClr val="bg1"/>
                </a:solidFill>
              </a:rPr>
              <a:t>White ink circulation (MCT) for consistent results</a:t>
            </a:r>
          </a:p>
          <a:p>
            <a:pPr lvl="2">
              <a:lnSpc>
                <a:spcPct val="240000"/>
              </a:lnSpc>
            </a:pPr>
            <a:r>
              <a:rPr lang="en-US" sz="1300" dirty="0">
                <a:solidFill>
                  <a:schemeClr val="bg1"/>
                </a:solidFill>
              </a:rPr>
              <a:t>Jam sensor for head protection</a:t>
            </a:r>
          </a:p>
        </p:txBody>
      </p:sp>
      <p:pic>
        <p:nvPicPr>
          <p:cNvPr id="6" name="図 8">
            <a:extLst>
              <a:ext uri="{FF2B5EF4-FFF2-40B4-BE49-F238E27FC236}">
                <a16:creationId xmlns:a16="http://schemas.microsoft.com/office/drawing/2014/main" id="{FF1BDA7F-59AF-D10D-B827-5938DF904732}"/>
              </a:ext>
            </a:extLst>
          </p:cNvPr>
          <p:cNvPicPr>
            <a:picLocks noChangeAspect="1"/>
          </p:cNvPicPr>
          <p:nvPr/>
        </p:nvPicPr>
        <p:blipFill>
          <a:blip r:embed="rId2"/>
          <a:stretch>
            <a:fillRect/>
          </a:stretch>
        </p:blipFill>
        <p:spPr>
          <a:xfrm>
            <a:off x="7850296" y="1156941"/>
            <a:ext cx="1610235" cy="1743766"/>
          </a:xfrm>
          <a:prstGeom prst="rect">
            <a:avLst/>
          </a:prstGeom>
        </p:spPr>
      </p:pic>
      <p:sp>
        <p:nvSpPr>
          <p:cNvPr id="7" name="吹き出し: 線 22">
            <a:extLst>
              <a:ext uri="{FF2B5EF4-FFF2-40B4-BE49-F238E27FC236}">
                <a16:creationId xmlns:a16="http://schemas.microsoft.com/office/drawing/2014/main" id="{1D7A92C7-9B39-17B4-B109-8D358145A4D1}"/>
              </a:ext>
            </a:extLst>
          </p:cNvPr>
          <p:cNvSpPr/>
          <p:nvPr/>
        </p:nvSpPr>
        <p:spPr>
          <a:xfrm>
            <a:off x="9467055" y="1293399"/>
            <a:ext cx="2242216" cy="404768"/>
          </a:xfrm>
          <a:prstGeom prst="borderCallout1">
            <a:avLst>
              <a:gd name="adj1" fmla="val 50652"/>
              <a:gd name="adj2" fmla="val -456"/>
              <a:gd name="adj3" fmla="val 174807"/>
              <a:gd name="adj4" fmla="val -54652"/>
            </a:avLst>
          </a:prstGeom>
          <a:solidFill>
            <a:schemeClr val="accent2">
              <a:lumMod val="75000"/>
            </a:schemeClr>
          </a:solidFill>
          <a:ln>
            <a:solidFill>
              <a:schemeClr val="accent2">
                <a:lumMod val="75000"/>
              </a:schemeClr>
            </a:solidFill>
            <a:tailEnd type="diamond"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t>High-precision feed with no meandering</a:t>
            </a:r>
          </a:p>
        </p:txBody>
      </p:sp>
      <p:pic>
        <p:nvPicPr>
          <p:cNvPr id="11" name="図 12" descr="屋内, 座る, テーブル, カウンター が含まれている画像&#10;&#10;自動的に生成された説明">
            <a:extLst>
              <a:ext uri="{FF2B5EF4-FFF2-40B4-BE49-F238E27FC236}">
                <a16:creationId xmlns:a16="http://schemas.microsoft.com/office/drawing/2014/main" id="{77A5B38E-460C-AF85-48D0-6003E2C594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51643" y="3330566"/>
            <a:ext cx="3021827" cy="2014552"/>
          </a:xfrm>
          <a:prstGeom prst="rect">
            <a:avLst/>
          </a:prstGeom>
        </p:spPr>
      </p:pic>
      <p:sp>
        <p:nvSpPr>
          <p:cNvPr id="14" name="吹き出し: 線 22">
            <a:extLst>
              <a:ext uri="{FF2B5EF4-FFF2-40B4-BE49-F238E27FC236}">
                <a16:creationId xmlns:a16="http://schemas.microsoft.com/office/drawing/2014/main" id="{9B54204F-4F74-53BC-00B9-A3F5A7F4CE82}"/>
              </a:ext>
            </a:extLst>
          </p:cNvPr>
          <p:cNvSpPr/>
          <p:nvPr/>
        </p:nvSpPr>
        <p:spPr>
          <a:xfrm>
            <a:off x="6949539" y="3429000"/>
            <a:ext cx="1454133" cy="679512"/>
          </a:xfrm>
          <a:prstGeom prst="borderCallout1">
            <a:avLst>
              <a:gd name="adj1" fmla="val 55390"/>
              <a:gd name="adj2" fmla="val 100511"/>
              <a:gd name="adj3" fmla="val 151051"/>
              <a:gd name="adj4" fmla="val 163563"/>
            </a:avLst>
          </a:prstGeom>
          <a:solidFill>
            <a:schemeClr val="accent2">
              <a:lumMod val="75000"/>
            </a:schemeClr>
          </a:solidFill>
          <a:ln>
            <a:solidFill>
              <a:schemeClr val="accent2">
                <a:lumMod val="75000"/>
              </a:schemeClr>
            </a:solidFill>
            <a:tailEnd type="diamond" w="lg" len="lg"/>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ltLang="ja-JP" sz="1050" b="1" dirty="0">
                <a:solidFill>
                  <a:schemeClr val="bg1"/>
                </a:solidFill>
              </a:rPr>
              <a:t>The sensor reacts and stops printing before </a:t>
            </a:r>
            <a:r>
              <a:rPr kumimoji="1" lang="en-US" altLang="ja-JP" sz="1050" b="1" dirty="0">
                <a:solidFill>
                  <a:schemeClr val="bg1"/>
                </a:solidFill>
                <a:ea typeface="Meiryo UI" panose="020B0604030504040204" pitchFamily="50" charset="-128"/>
              </a:rPr>
              <a:t>the heads collide.</a:t>
            </a:r>
          </a:p>
          <a:p>
            <a:pPr algn="ctr"/>
            <a:endParaRPr lang="en-US" altLang="ja-JP" sz="105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4">
            <a:extLst>
              <a:ext uri="{FF2B5EF4-FFF2-40B4-BE49-F238E27FC236}">
                <a16:creationId xmlns:a16="http://schemas.microsoft.com/office/drawing/2014/main" id="{57AAEFCB-058B-BC53-939B-EFDD4146B6C1}"/>
              </a:ext>
            </a:extLst>
          </p:cNvPr>
          <p:cNvSpPr/>
          <p:nvPr/>
        </p:nvSpPr>
        <p:spPr>
          <a:xfrm>
            <a:off x="160987" y="928255"/>
            <a:ext cx="7780116" cy="4867238"/>
          </a:xfrm>
          <a:custGeom>
            <a:avLst/>
            <a:gdLst>
              <a:gd name="connsiteX0" fmla="*/ 0 w 11550245"/>
              <a:gd name="connsiteY0" fmla="*/ 0 h 4867238"/>
              <a:gd name="connsiteX1" fmla="*/ 11550245 w 11550245"/>
              <a:gd name="connsiteY1" fmla="*/ 0 h 4867238"/>
              <a:gd name="connsiteX2" fmla="*/ 11550245 w 11550245"/>
              <a:gd name="connsiteY2" fmla="*/ 4867238 h 4867238"/>
              <a:gd name="connsiteX3" fmla="*/ 0 w 11550245"/>
              <a:gd name="connsiteY3" fmla="*/ 4867238 h 4867238"/>
              <a:gd name="connsiteX4" fmla="*/ 0 w 11550245"/>
              <a:gd name="connsiteY4" fmla="*/ 0 h 4867238"/>
              <a:gd name="connsiteX0" fmla="*/ 0 w 11550245"/>
              <a:gd name="connsiteY0" fmla="*/ 0 h 4867238"/>
              <a:gd name="connsiteX1" fmla="*/ 11550245 w 11550245"/>
              <a:gd name="connsiteY1" fmla="*/ 0 h 4867238"/>
              <a:gd name="connsiteX2" fmla="*/ 10339631 w 11550245"/>
              <a:gd name="connsiteY2" fmla="*/ 4867238 h 4867238"/>
              <a:gd name="connsiteX3" fmla="*/ 0 w 11550245"/>
              <a:gd name="connsiteY3" fmla="*/ 4867238 h 4867238"/>
              <a:gd name="connsiteX4" fmla="*/ 0 w 11550245"/>
              <a:gd name="connsiteY4" fmla="*/ 0 h 4867238"/>
              <a:gd name="connsiteX0" fmla="*/ 0 w 11550245"/>
              <a:gd name="connsiteY0" fmla="*/ 0 h 4867238"/>
              <a:gd name="connsiteX1" fmla="*/ 11550245 w 11550245"/>
              <a:gd name="connsiteY1" fmla="*/ 0 h 4867238"/>
              <a:gd name="connsiteX2" fmla="*/ 11530926 w 11550245"/>
              <a:gd name="connsiteY2" fmla="*/ 4854359 h 4867238"/>
              <a:gd name="connsiteX3" fmla="*/ 0 w 11550245"/>
              <a:gd name="connsiteY3" fmla="*/ 4867238 h 4867238"/>
              <a:gd name="connsiteX4" fmla="*/ 0 w 11550245"/>
              <a:gd name="connsiteY4" fmla="*/ 0 h 486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0245" h="4867238">
                <a:moveTo>
                  <a:pt x="0" y="0"/>
                </a:moveTo>
                <a:lnTo>
                  <a:pt x="11550245" y="0"/>
                </a:lnTo>
                <a:cubicBezTo>
                  <a:pt x="11543805" y="1618120"/>
                  <a:pt x="11537366" y="3236239"/>
                  <a:pt x="11530926" y="4854359"/>
                </a:cubicBezTo>
                <a:lnTo>
                  <a:pt x="0" y="4867238"/>
                </a:lnTo>
                <a:lnTo>
                  <a:pt x="0"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noProof="0" dirty="0">
                <a:solidFill>
                  <a:srgbClr val="C00000"/>
                </a:solidFill>
              </a:rPr>
              <a:t>PICT enabled</a:t>
            </a:r>
          </a:p>
        </p:txBody>
      </p:sp>
      <p:sp>
        <p:nvSpPr>
          <p:cNvPr id="3" name="Content Placeholder 2"/>
          <p:cNvSpPr>
            <a:spLocks noGrp="1"/>
          </p:cNvSpPr>
          <p:nvPr>
            <p:ph idx="1"/>
          </p:nvPr>
        </p:nvSpPr>
        <p:spPr>
          <a:xfrm>
            <a:off x="398366" y="1349721"/>
            <a:ext cx="7625172" cy="4351338"/>
          </a:xfrm>
        </p:spPr>
        <p:txBody>
          <a:bodyPr>
            <a:normAutofit/>
          </a:bodyPr>
          <a:lstStyle/>
          <a:p>
            <a:r>
              <a:rPr lang="en-US" sz="2000" noProof="0" dirty="0">
                <a:solidFill>
                  <a:schemeClr val="bg1"/>
                </a:solidFill>
              </a:rPr>
              <a:t>Free remote monitoring production tool for status, ink usage &amp; service support</a:t>
            </a:r>
          </a:p>
          <a:p>
            <a:endParaRPr lang="en-US" sz="2000" noProof="0" dirty="0">
              <a:solidFill>
                <a:schemeClr val="bg1"/>
              </a:solidFill>
            </a:endParaRPr>
          </a:p>
          <a:p>
            <a:r>
              <a:rPr lang="en-US" sz="2000" dirty="0">
                <a:solidFill>
                  <a:schemeClr val="bg1"/>
                </a:solidFill>
              </a:rPr>
              <a:t>Remote monitoring </a:t>
            </a:r>
          </a:p>
          <a:p>
            <a:pPr lvl="1"/>
            <a:r>
              <a:rPr lang="en-US" sz="1600" dirty="0">
                <a:solidFill>
                  <a:schemeClr val="bg1"/>
                </a:solidFill>
              </a:rPr>
              <a:t>Ink Usage and forecast</a:t>
            </a:r>
          </a:p>
          <a:p>
            <a:pPr lvl="1"/>
            <a:r>
              <a:rPr lang="en-US" sz="1600" dirty="0">
                <a:solidFill>
                  <a:schemeClr val="bg1"/>
                </a:solidFill>
              </a:rPr>
              <a:t>Production stats</a:t>
            </a:r>
          </a:p>
          <a:p>
            <a:pPr lvl="1"/>
            <a:r>
              <a:rPr lang="en-US" sz="1600" dirty="0">
                <a:solidFill>
                  <a:schemeClr val="bg1"/>
                </a:solidFill>
              </a:rPr>
              <a:t>Tech support information and more</a:t>
            </a:r>
          </a:p>
          <a:p>
            <a:pPr lvl="1"/>
            <a:endParaRPr lang="en-US" sz="1600" dirty="0">
              <a:solidFill>
                <a:schemeClr val="bg1"/>
              </a:solidFill>
            </a:endParaRPr>
          </a:p>
        </p:txBody>
      </p:sp>
      <p:pic>
        <p:nvPicPr>
          <p:cNvPr id="5" name="図 19">
            <a:extLst>
              <a:ext uri="{FF2B5EF4-FFF2-40B4-BE49-F238E27FC236}">
                <a16:creationId xmlns:a16="http://schemas.microsoft.com/office/drawing/2014/main" id="{7562E3D8-0604-BBDC-E68A-32BF266C9133}"/>
              </a:ext>
            </a:extLst>
          </p:cNvPr>
          <p:cNvPicPr>
            <a:picLocks noChangeAspect="1"/>
          </p:cNvPicPr>
          <p:nvPr/>
        </p:nvPicPr>
        <p:blipFill rotWithShape="1">
          <a:blip r:embed="rId2"/>
          <a:srcRect t="12402" b="39704"/>
          <a:stretch/>
        </p:blipFill>
        <p:spPr>
          <a:xfrm>
            <a:off x="962621" y="3909755"/>
            <a:ext cx="3702556" cy="1679509"/>
          </a:xfrm>
          <a:prstGeom prst="rect">
            <a:avLst/>
          </a:prstGeom>
          <a:ln w="12700">
            <a:solidFill>
              <a:schemeClr val="bg2">
                <a:lumMod val="75000"/>
              </a:schemeClr>
            </a:solidFill>
          </a:ln>
        </p:spPr>
      </p:pic>
      <p:cxnSp>
        <p:nvCxnSpPr>
          <p:cNvPr id="6" name="直線コネクタ 21">
            <a:extLst>
              <a:ext uri="{FF2B5EF4-FFF2-40B4-BE49-F238E27FC236}">
                <a16:creationId xmlns:a16="http://schemas.microsoft.com/office/drawing/2014/main" id="{8498F67B-481B-5FF9-699C-4C8872AC0F91}"/>
              </a:ext>
            </a:extLst>
          </p:cNvPr>
          <p:cNvCxnSpPr/>
          <p:nvPr/>
        </p:nvCxnSpPr>
        <p:spPr>
          <a:xfrm>
            <a:off x="8104557" y="-985992"/>
            <a:ext cx="3722915"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4" name="グラフィックス 29" descr="コール センター 単色塗りつぶし">
            <a:extLst>
              <a:ext uri="{FF2B5EF4-FFF2-40B4-BE49-F238E27FC236}">
                <a16:creationId xmlns:a16="http://schemas.microsoft.com/office/drawing/2014/main" id="{972B3B4C-2AD5-7127-5E6E-053F9C8B3A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44394" y="4356992"/>
            <a:ext cx="914400" cy="914400"/>
          </a:xfrm>
          <a:prstGeom prst="rect">
            <a:avLst/>
          </a:prstGeom>
        </p:spPr>
      </p:pic>
      <p:grpSp>
        <p:nvGrpSpPr>
          <p:cNvPr id="19" name="Group 18">
            <a:extLst>
              <a:ext uri="{FF2B5EF4-FFF2-40B4-BE49-F238E27FC236}">
                <a16:creationId xmlns:a16="http://schemas.microsoft.com/office/drawing/2014/main" id="{580B0625-95A1-260B-BD52-BF3120223841}"/>
              </a:ext>
            </a:extLst>
          </p:cNvPr>
          <p:cNvGrpSpPr/>
          <p:nvPr/>
        </p:nvGrpSpPr>
        <p:grpSpPr>
          <a:xfrm>
            <a:off x="7836870" y="996865"/>
            <a:ext cx="3969970" cy="4704193"/>
            <a:chOff x="8474819" y="996866"/>
            <a:chExt cx="3332018" cy="3948256"/>
          </a:xfrm>
        </p:grpSpPr>
        <p:pic>
          <p:nvPicPr>
            <p:cNvPr id="9" name="Graphic 36" descr="Smart Phone">
              <a:extLst>
                <a:ext uri="{FF2B5EF4-FFF2-40B4-BE49-F238E27FC236}">
                  <a16:creationId xmlns:a16="http://schemas.microsoft.com/office/drawing/2014/main" id="{85550085-7320-32CF-EB4B-ED3DEFFAB2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323911">
              <a:off x="8474819" y="3116518"/>
              <a:ext cx="1124563" cy="1124563"/>
            </a:xfrm>
            <a:prstGeom prst="rect">
              <a:avLst/>
            </a:prstGeom>
          </p:spPr>
        </p:pic>
        <p:pic>
          <p:nvPicPr>
            <p:cNvPr id="10" name="図 11" descr="グラフィカル ユーザー インターフェイス, テキスト, アプリケーション, メール&#10;&#10;自動的に生成された説明">
              <a:extLst>
                <a:ext uri="{FF2B5EF4-FFF2-40B4-BE49-F238E27FC236}">
                  <a16:creationId xmlns:a16="http://schemas.microsoft.com/office/drawing/2014/main" id="{F6EB43D2-56D5-111C-962B-2413544FE9B8}"/>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b="3456"/>
            <a:stretch/>
          </p:blipFill>
          <p:spPr>
            <a:xfrm rot="20345502">
              <a:off x="8850846" y="3290587"/>
              <a:ext cx="403548" cy="776427"/>
            </a:xfrm>
            <a:prstGeom prst="rect">
              <a:avLst/>
            </a:prstGeom>
          </p:spPr>
        </p:pic>
        <p:pic>
          <p:nvPicPr>
            <p:cNvPr id="11" name="グラフィックス 14">
              <a:extLst>
                <a:ext uri="{FF2B5EF4-FFF2-40B4-BE49-F238E27FC236}">
                  <a16:creationId xmlns:a16="http://schemas.microsoft.com/office/drawing/2014/main" id="{9C6188D8-C140-FEC3-29F7-311C06C2ED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234955" flipH="1">
              <a:off x="11064706" y="2590046"/>
              <a:ext cx="362249" cy="604887"/>
            </a:xfrm>
            <a:prstGeom prst="rect">
              <a:avLst/>
            </a:prstGeom>
          </p:spPr>
        </p:pic>
        <p:grpSp>
          <p:nvGrpSpPr>
            <p:cNvPr id="18" name="Group 17">
              <a:extLst>
                <a:ext uri="{FF2B5EF4-FFF2-40B4-BE49-F238E27FC236}">
                  <a16:creationId xmlns:a16="http://schemas.microsoft.com/office/drawing/2014/main" id="{A3A5E3F3-0D22-FF7F-0068-0C6C7D0A4482}"/>
                </a:ext>
              </a:extLst>
            </p:cNvPr>
            <p:cNvGrpSpPr/>
            <p:nvPr/>
          </p:nvGrpSpPr>
          <p:grpSpPr>
            <a:xfrm>
              <a:off x="9822527" y="2960812"/>
              <a:ext cx="1984310" cy="1984310"/>
              <a:chOff x="9222333" y="2932915"/>
              <a:chExt cx="1984310" cy="1984310"/>
            </a:xfrm>
          </p:grpSpPr>
          <p:sp>
            <p:nvSpPr>
              <p:cNvPr id="17" name="Rectangle 16">
                <a:extLst>
                  <a:ext uri="{FF2B5EF4-FFF2-40B4-BE49-F238E27FC236}">
                    <a16:creationId xmlns:a16="http://schemas.microsoft.com/office/drawing/2014/main" id="{E3D6DE55-6239-181B-7DC5-3709374557BA}"/>
                  </a:ext>
                </a:extLst>
              </p:cNvPr>
              <p:cNvSpPr/>
              <p:nvPr/>
            </p:nvSpPr>
            <p:spPr>
              <a:xfrm>
                <a:off x="9607639" y="3392828"/>
                <a:ext cx="1229933" cy="82106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グラフィックス 25" descr="ノート PC 単色塗りつぶし">
                <a:extLst>
                  <a:ext uri="{FF2B5EF4-FFF2-40B4-BE49-F238E27FC236}">
                    <a16:creationId xmlns:a16="http://schemas.microsoft.com/office/drawing/2014/main" id="{202A583F-F11D-F78E-FE90-34D39423787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22333" y="2932915"/>
                <a:ext cx="1984310" cy="1984310"/>
              </a:xfrm>
              <a:prstGeom prst="rect">
                <a:avLst/>
              </a:prstGeom>
            </p:spPr>
          </p:pic>
          <p:pic>
            <p:nvPicPr>
              <p:cNvPr id="13" name="グラフィックス 28">
                <a:extLst>
                  <a:ext uri="{FF2B5EF4-FFF2-40B4-BE49-F238E27FC236}">
                    <a16:creationId xmlns:a16="http://schemas.microsoft.com/office/drawing/2014/main" id="{D5279221-647E-9E06-EE15-16FBA4705599}"/>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44303" t="-5579"/>
              <a:stretch/>
            </p:blipFill>
            <p:spPr>
              <a:xfrm>
                <a:off x="9764167" y="3657594"/>
                <a:ext cx="985520" cy="314438"/>
              </a:xfrm>
              <a:prstGeom prst="rect">
                <a:avLst/>
              </a:prstGeom>
            </p:spPr>
          </p:pic>
        </p:grpSp>
        <p:pic>
          <p:nvPicPr>
            <p:cNvPr id="15" name="図 24" descr="コンピューター関連の機械&#10;&#10;低い精度で自動的に生成された説明">
              <a:extLst>
                <a:ext uri="{FF2B5EF4-FFF2-40B4-BE49-F238E27FC236}">
                  <a16:creationId xmlns:a16="http://schemas.microsoft.com/office/drawing/2014/main" id="{C5139B87-265A-5A16-535E-62B10717CC57}"/>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9067508" y="996866"/>
              <a:ext cx="2726126" cy="1817251"/>
            </a:xfrm>
            <a:prstGeom prst="rect">
              <a:avLst/>
            </a:prstGeom>
          </p:spPr>
        </p:pic>
        <p:pic>
          <p:nvPicPr>
            <p:cNvPr id="16" name="グラフィックス 14">
              <a:extLst>
                <a:ext uri="{FF2B5EF4-FFF2-40B4-BE49-F238E27FC236}">
                  <a16:creationId xmlns:a16="http://schemas.microsoft.com/office/drawing/2014/main" id="{2CB79F14-F970-2B88-5E27-CB89D781F3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701244" flipH="1">
              <a:off x="9515455" y="3461372"/>
              <a:ext cx="362249" cy="604887"/>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FA99E751-D5F6-7DD2-2FE1-FACC8B2626FD}"/>
              </a:ext>
            </a:extLst>
          </p:cNvPr>
          <p:cNvSpPr/>
          <p:nvPr/>
        </p:nvSpPr>
        <p:spPr>
          <a:xfrm>
            <a:off x="160006" y="928255"/>
            <a:ext cx="8108231" cy="4867238"/>
          </a:xfrm>
          <a:custGeom>
            <a:avLst/>
            <a:gdLst>
              <a:gd name="connsiteX0" fmla="*/ 0 w 11550245"/>
              <a:gd name="connsiteY0" fmla="*/ 0 h 4867238"/>
              <a:gd name="connsiteX1" fmla="*/ 11550245 w 11550245"/>
              <a:gd name="connsiteY1" fmla="*/ 0 h 4867238"/>
              <a:gd name="connsiteX2" fmla="*/ 11550245 w 11550245"/>
              <a:gd name="connsiteY2" fmla="*/ 4867238 h 4867238"/>
              <a:gd name="connsiteX3" fmla="*/ 0 w 11550245"/>
              <a:gd name="connsiteY3" fmla="*/ 4867238 h 4867238"/>
              <a:gd name="connsiteX4" fmla="*/ 0 w 11550245"/>
              <a:gd name="connsiteY4" fmla="*/ 0 h 4867238"/>
              <a:gd name="connsiteX0" fmla="*/ 0 w 11550245"/>
              <a:gd name="connsiteY0" fmla="*/ 0 h 4867238"/>
              <a:gd name="connsiteX1" fmla="*/ 11550245 w 11550245"/>
              <a:gd name="connsiteY1" fmla="*/ 0 h 4867238"/>
              <a:gd name="connsiteX2" fmla="*/ 10339631 w 11550245"/>
              <a:gd name="connsiteY2" fmla="*/ 4867238 h 4867238"/>
              <a:gd name="connsiteX3" fmla="*/ 0 w 11550245"/>
              <a:gd name="connsiteY3" fmla="*/ 4867238 h 4867238"/>
              <a:gd name="connsiteX4" fmla="*/ 0 w 11550245"/>
              <a:gd name="connsiteY4" fmla="*/ 0 h 4867238"/>
              <a:gd name="connsiteX0" fmla="*/ 0 w 11550245"/>
              <a:gd name="connsiteY0" fmla="*/ 0 h 4867238"/>
              <a:gd name="connsiteX1" fmla="*/ 11550245 w 11550245"/>
              <a:gd name="connsiteY1" fmla="*/ 0 h 4867238"/>
              <a:gd name="connsiteX2" fmla="*/ 11530926 w 11550245"/>
              <a:gd name="connsiteY2" fmla="*/ 4854359 h 4867238"/>
              <a:gd name="connsiteX3" fmla="*/ 0 w 11550245"/>
              <a:gd name="connsiteY3" fmla="*/ 4867238 h 4867238"/>
              <a:gd name="connsiteX4" fmla="*/ 0 w 11550245"/>
              <a:gd name="connsiteY4" fmla="*/ 0 h 486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0245" h="4867238">
                <a:moveTo>
                  <a:pt x="0" y="0"/>
                </a:moveTo>
                <a:lnTo>
                  <a:pt x="11550245" y="0"/>
                </a:lnTo>
                <a:cubicBezTo>
                  <a:pt x="11543805" y="1618120"/>
                  <a:pt x="11537366" y="3236239"/>
                  <a:pt x="11530926" y="4854359"/>
                </a:cubicBezTo>
                <a:lnTo>
                  <a:pt x="0" y="4867238"/>
                </a:lnTo>
                <a:lnTo>
                  <a:pt x="0"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noProof="0" dirty="0">
                <a:solidFill>
                  <a:srgbClr val="C00000"/>
                </a:solidFill>
              </a:rPr>
              <a:t>Media for Success</a:t>
            </a:r>
          </a:p>
        </p:txBody>
      </p:sp>
      <p:sp>
        <p:nvSpPr>
          <p:cNvPr id="3" name="Content Placeholder 2"/>
          <p:cNvSpPr>
            <a:spLocks noGrp="1"/>
          </p:cNvSpPr>
          <p:nvPr>
            <p:ph idx="1"/>
          </p:nvPr>
        </p:nvSpPr>
        <p:spPr>
          <a:xfrm>
            <a:off x="398366" y="1017431"/>
            <a:ext cx="10515600" cy="4778062"/>
          </a:xfrm>
        </p:spPr>
        <p:txBody>
          <a:bodyPr>
            <a:normAutofit/>
          </a:bodyPr>
          <a:lstStyle/>
          <a:p>
            <a:pPr marL="457200" lvl="1" indent="0">
              <a:lnSpc>
                <a:spcPct val="50000"/>
              </a:lnSpc>
              <a:spcBef>
                <a:spcPts val="600"/>
              </a:spcBef>
              <a:buNone/>
            </a:pPr>
            <a:endParaRPr lang="en-US" sz="1700" b="1" dirty="0">
              <a:solidFill>
                <a:schemeClr val="bg1"/>
              </a:solidFill>
            </a:endParaRPr>
          </a:p>
          <a:p>
            <a:pPr marL="457200" lvl="1" indent="0">
              <a:lnSpc>
                <a:spcPct val="50000"/>
              </a:lnSpc>
              <a:spcBef>
                <a:spcPts val="600"/>
              </a:spcBef>
              <a:buNone/>
            </a:pPr>
            <a:r>
              <a:rPr lang="en-US" sz="1700" b="1" dirty="0" err="1">
                <a:solidFill>
                  <a:schemeClr val="bg1"/>
                </a:solidFill>
              </a:rPr>
              <a:t>Triforce</a:t>
            </a:r>
            <a:r>
              <a:rPr lang="en-US" sz="1700" b="1" dirty="0">
                <a:solidFill>
                  <a:schemeClr val="bg1"/>
                </a:solidFill>
              </a:rPr>
              <a:t> (my overall pick) </a:t>
            </a:r>
            <a:r>
              <a:rPr lang="en-US" sz="1700" b="1" dirty="0">
                <a:solidFill>
                  <a:schemeClr val="bg1"/>
                </a:solidFill>
                <a:hlinkClick r:id="rId2"/>
              </a:rPr>
              <a:t>https://triforce.kr/</a:t>
            </a:r>
            <a:r>
              <a:rPr lang="en-US" sz="1700" b="1" dirty="0">
                <a:solidFill>
                  <a:schemeClr val="bg1"/>
                </a:solidFill>
              </a:rPr>
              <a:t> </a:t>
            </a:r>
          </a:p>
          <a:p>
            <a:pPr lvl="2">
              <a:lnSpc>
                <a:spcPct val="50000"/>
              </a:lnSpc>
              <a:spcBef>
                <a:spcPts val="600"/>
              </a:spcBef>
            </a:pPr>
            <a:r>
              <a:rPr lang="en-US" sz="1300" dirty="0">
                <a:solidFill>
                  <a:schemeClr val="bg1"/>
                </a:solidFill>
              </a:rPr>
              <a:t>excellent adhesion</a:t>
            </a:r>
          </a:p>
          <a:p>
            <a:pPr lvl="2">
              <a:lnSpc>
                <a:spcPct val="50000"/>
              </a:lnSpc>
              <a:spcBef>
                <a:spcPts val="600"/>
              </a:spcBef>
            </a:pPr>
            <a:r>
              <a:rPr lang="en-US" sz="1300" dirty="0">
                <a:solidFill>
                  <a:schemeClr val="bg1"/>
                </a:solidFill>
              </a:rPr>
              <a:t>dishwasher/microwave safe on </a:t>
            </a:r>
            <a:r>
              <a:rPr lang="en-US" sz="1300" u="sng" dirty="0">
                <a:solidFill>
                  <a:schemeClr val="bg1"/>
                </a:solidFill>
              </a:rPr>
              <a:t>ceramics, glass &amp; stainless</a:t>
            </a:r>
          </a:p>
          <a:p>
            <a:pPr lvl="2">
              <a:lnSpc>
                <a:spcPct val="50000"/>
              </a:lnSpc>
              <a:spcBef>
                <a:spcPts val="600"/>
              </a:spcBef>
            </a:pPr>
            <a:r>
              <a:rPr lang="en-US" sz="1300" dirty="0">
                <a:solidFill>
                  <a:schemeClr val="bg1"/>
                </a:solidFill>
              </a:rPr>
              <a:t>recommend handwashing for plastic applications</a:t>
            </a:r>
          </a:p>
          <a:p>
            <a:pPr lvl="2">
              <a:lnSpc>
                <a:spcPct val="50000"/>
              </a:lnSpc>
              <a:spcBef>
                <a:spcPts val="600"/>
              </a:spcBef>
            </a:pPr>
            <a:endParaRPr lang="en-US" sz="1300" dirty="0">
              <a:solidFill>
                <a:schemeClr val="bg1"/>
              </a:solidFill>
            </a:endParaRPr>
          </a:p>
          <a:p>
            <a:pPr marL="457200" lvl="1" indent="0">
              <a:lnSpc>
                <a:spcPct val="50000"/>
              </a:lnSpc>
              <a:spcBef>
                <a:spcPts val="600"/>
              </a:spcBef>
              <a:buNone/>
            </a:pPr>
            <a:r>
              <a:rPr lang="en-US" sz="1700" dirty="0">
                <a:solidFill>
                  <a:schemeClr val="bg1"/>
                </a:solidFill>
              </a:rPr>
              <a:t>Color Prime (rebrand by Lawson)</a:t>
            </a:r>
          </a:p>
          <a:p>
            <a:pPr lvl="2">
              <a:lnSpc>
                <a:spcPct val="50000"/>
              </a:lnSpc>
              <a:spcBef>
                <a:spcPts val="600"/>
              </a:spcBef>
            </a:pPr>
            <a:r>
              <a:rPr lang="en-US" sz="1300" dirty="0">
                <a:solidFill>
                  <a:schemeClr val="bg1"/>
                </a:solidFill>
              </a:rPr>
              <a:t>decent overall option</a:t>
            </a:r>
          </a:p>
          <a:p>
            <a:pPr lvl="2">
              <a:lnSpc>
                <a:spcPct val="50000"/>
              </a:lnSpc>
              <a:spcBef>
                <a:spcPts val="600"/>
              </a:spcBef>
            </a:pPr>
            <a:r>
              <a:rPr lang="en-US" sz="1300" dirty="0">
                <a:solidFill>
                  <a:schemeClr val="bg1"/>
                </a:solidFill>
              </a:rPr>
              <a:t>recommended hand wash</a:t>
            </a:r>
          </a:p>
          <a:p>
            <a:pPr lvl="2">
              <a:lnSpc>
                <a:spcPct val="50000"/>
              </a:lnSpc>
              <a:spcBef>
                <a:spcPts val="600"/>
              </a:spcBef>
            </a:pPr>
            <a:r>
              <a:rPr lang="en-US" sz="1300" dirty="0">
                <a:solidFill>
                  <a:schemeClr val="bg1"/>
                </a:solidFill>
              </a:rPr>
              <a:t>dishwasher/microwave safe on ceramics</a:t>
            </a:r>
          </a:p>
          <a:p>
            <a:pPr lvl="2">
              <a:lnSpc>
                <a:spcPct val="50000"/>
              </a:lnSpc>
              <a:spcBef>
                <a:spcPts val="600"/>
              </a:spcBef>
            </a:pPr>
            <a:r>
              <a:rPr lang="en-US" sz="1300" dirty="0">
                <a:solidFill>
                  <a:schemeClr val="bg1"/>
                </a:solidFill>
              </a:rPr>
              <a:t>usable on glass/PP &gt;1" designs</a:t>
            </a:r>
          </a:p>
          <a:p>
            <a:pPr lvl="2">
              <a:lnSpc>
                <a:spcPct val="50000"/>
              </a:lnSpc>
            </a:pPr>
            <a:endParaRPr lang="en-US" sz="1600" dirty="0">
              <a:solidFill>
                <a:schemeClr val="bg1"/>
              </a:solidFill>
            </a:endParaRPr>
          </a:p>
          <a:p>
            <a:pPr lvl="1">
              <a:lnSpc>
                <a:spcPct val="60000"/>
              </a:lnSpc>
              <a:spcBef>
                <a:spcPts val="600"/>
              </a:spcBef>
            </a:pPr>
            <a:r>
              <a:rPr lang="en-US" sz="1700" dirty="0">
                <a:solidFill>
                  <a:schemeClr val="bg1"/>
                </a:solidFill>
              </a:rPr>
              <a:t>Testing parameters and general </a:t>
            </a:r>
          </a:p>
          <a:p>
            <a:pPr lvl="2">
              <a:lnSpc>
                <a:spcPct val="60000"/>
              </a:lnSpc>
              <a:spcBef>
                <a:spcPts val="600"/>
              </a:spcBef>
            </a:pPr>
            <a:r>
              <a:rPr lang="en-US" sz="1300" dirty="0">
                <a:solidFill>
                  <a:schemeClr val="bg1"/>
                </a:solidFill>
              </a:rPr>
              <a:t>Tested across ceramics, glass, stainless, the plastics</a:t>
            </a:r>
          </a:p>
          <a:p>
            <a:pPr lvl="2">
              <a:lnSpc>
                <a:spcPct val="60000"/>
              </a:lnSpc>
              <a:spcBef>
                <a:spcPts val="600"/>
              </a:spcBef>
            </a:pPr>
            <a:r>
              <a:rPr lang="en-US" sz="1300" dirty="0">
                <a:solidFill>
                  <a:schemeClr val="bg1"/>
                </a:solidFill>
              </a:rPr>
              <a:t>Ceramic: dishwasher &amp; microwave safe</a:t>
            </a:r>
          </a:p>
          <a:p>
            <a:pPr lvl="2">
              <a:lnSpc>
                <a:spcPct val="60000"/>
              </a:lnSpc>
              <a:spcBef>
                <a:spcPts val="600"/>
              </a:spcBef>
            </a:pPr>
            <a:r>
              <a:rPr lang="en-US" sz="1300" dirty="0">
                <a:solidFill>
                  <a:schemeClr val="bg1"/>
                </a:solidFill>
              </a:rPr>
              <a:t>Glass/stainless: safe except very fine lines</a:t>
            </a:r>
          </a:p>
          <a:p>
            <a:pPr lvl="2">
              <a:lnSpc>
                <a:spcPct val="60000"/>
              </a:lnSpc>
              <a:spcBef>
                <a:spcPts val="600"/>
              </a:spcBef>
            </a:pPr>
            <a:r>
              <a:rPr lang="en-US" sz="1300" dirty="0">
                <a:solidFill>
                  <a:schemeClr val="bg1"/>
                </a:solidFill>
              </a:rPr>
              <a:t>Plastics: more likely to have problems when hot</a:t>
            </a:r>
          </a:p>
          <a:p>
            <a:pPr lvl="1">
              <a:lnSpc>
                <a:spcPct val="240000"/>
              </a:lnSpc>
            </a:pPr>
            <a:r>
              <a:rPr lang="en-US" sz="1600" dirty="0">
                <a:solidFill>
                  <a:schemeClr val="bg1"/>
                </a:solidFill>
              </a:rPr>
              <a:t>3 other brands currently under evaluation</a:t>
            </a:r>
            <a:endParaRPr lang="en-US" sz="900" dirty="0">
              <a:solidFill>
                <a:schemeClr val="bg1"/>
              </a:solidFill>
            </a:endParaRPr>
          </a:p>
        </p:txBody>
      </p:sp>
      <p:pic>
        <p:nvPicPr>
          <p:cNvPr id="9" name="図 77" descr="テーブル, 座る, マウス, ノートパソコン が含まれている画像&#10;&#10;AI によって生成されたコンテンツは間違っている可能性があります。">
            <a:extLst>
              <a:ext uri="{FF2B5EF4-FFF2-40B4-BE49-F238E27FC236}">
                <a16:creationId xmlns:a16="http://schemas.microsoft.com/office/drawing/2014/main" id="{0287D394-54B1-C1AE-CA55-3A9EC0862508}"/>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7382" t="10128" r="14134" b="57507"/>
          <a:stretch/>
        </p:blipFill>
        <p:spPr>
          <a:xfrm>
            <a:off x="8864836" y="3721520"/>
            <a:ext cx="3014523" cy="1251190"/>
          </a:xfrm>
          <a:prstGeom prst="rect">
            <a:avLst/>
          </a:prstGeom>
        </p:spPr>
      </p:pic>
      <p:pic>
        <p:nvPicPr>
          <p:cNvPr id="17" name="Picture 16">
            <a:extLst>
              <a:ext uri="{FF2B5EF4-FFF2-40B4-BE49-F238E27FC236}">
                <a16:creationId xmlns:a16="http://schemas.microsoft.com/office/drawing/2014/main" id="{585BA714-24AE-033B-6ACE-0550EFF75B4C}"/>
              </a:ext>
            </a:extLst>
          </p:cNvPr>
          <p:cNvPicPr>
            <a:picLocks noChangeAspect="1"/>
          </p:cNvPicPr>
          <p:nvPr/>
        </p:nvPicPr>
        <p:blipFill>
          <a:blip r:embed="rId5"/>
          <a:stretch>
            <a:fillRect/>
          </a:stretch>
        </p:blipFill>
        <p:spPr>
          <a:xfrm>
            <a:off x="9172794" y="1238840"/>
            <a:ext cx="2398605" cy="1943621"/>
          </a:xfrm>
          <a:prstGeom prst="rect">
            <a:avLst/>
          </a:prstGeom>
        </p:spPr>
      </p:pic>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10220</TotalTime>
  <Words>1364</Words>
  <Application>Microsoft Office PowerPoint</Application>
  <PresentationFormat>Widescreen</PresentationFormat>
  <Paragraphs>267</Paragraphs>
  <Slides>14</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Gungsuh</vt:lpstr>
      <vt:lpstr>Meiryo UI</vt:lpstr>
      <vt:lpstr>Yu Gothic</vt:lpstr>
      <vt:lpstr>Aptos</vt:lpstr>
      <vt:lpstr>Arial</vt:lpstr>
      <vt:lpstr>Calibri</vt:lpstr>
      <vt:lpstr>Calibri Light</vt:lpstr>
      <vt:lpstr>Wingdings</vt:lpstr>
      <vt:lpstr>Custom Design</vt:lpstr>
      <vt:lpstr>UJV300DTF-75 Sales quick guide </vt:lpstr>
      <vt:lpstr>Rollout Status ✅</vt:lpstr>
      <vt:lpstr>What is UV-DTF?</vt:lpstr>
      <vt:lpstr>Mimaki Leads in Quality</vt:lpstr>
      <vt:lpstr>Market Opportunity</vt:lpstr>
      <vt:lpstr>We lead in Ink Safety and Quality</vt:lpstr>
      <vt:lpstr>Stabile &amp; Reliable System </vt:lpstr>
      <vt:lpstr>PICT enabled</vt:lpstr>
      <vt:lpstr>Media for Success</vt:lpstr>
      <vt:lpstr>Key Takeaways</vt:lpstr>
      <vt:lpstr>Materials ROI</vt:lpstr>
      <vt:lpstr>PowerPoint Presentation</vt:lpstr>
      <vt:lpstr>PowerPoint Presentation</vt:lpstr>
      <vt:lpstr> ROI worksheet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Hugo Gonzalez</dc:creator>
  <cp:lastModifiedBy>Hugo Gonzalez</cp:lastModifiedBy>
  <cp:revision>64</cp:revision>
  <dcterms:created xsi:type="dcterms:W3CDTF">2025-02-25T15:17:36Z</dcterms:created>
  <dcterms:modified xsi:type="dcterms:W3CDTF">2025-09-09T15:34:19Z</dcterms:modified>
</cp:coreProperties>
</file>